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Default Extension="jpg" ContentType="image/jpg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Default Extension="fntdata" ContentType="application/x-fontdata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</p:sldIdLst>
  <p:sldSz cx="9144000" cy="5143500"/>
  <p:notesSz cx="9144000" cy="5143500"/>
  <p:embeddedFontLst>
    <p:embeddedFont>
      <p:font typeface="Arial" panose="00000000000000000000" pitchFamily="34" charset="1"/>
      <p:regular r:id="rId109"/>
      <p:bold r:id="rId110"/>
      <p:italic r:id="rId112"/>
      <p:boldItalic r:id="rId113"/>
    </p:embeddedFont>
    <p:embeddedFont>
      <p:font typeface="Consolas" panose="00000000000000000000" pitchFamily="49" charset="1"/>
      <p:regular r:id="rId111"/>
      <p:bold r:id="rId114"/>
      <p:italic r:id="rId115"/>
    </p:embeddedFont>
    <p:embeddedFont>
      <p:font typeface="Times New Roman" panose="00000000000000000000" pitchFamily="18" charset="1"/>
      <p:regular r:id="rId10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Relationship Id="rId97" Type="http://schemas.openxmlformats.org/officeDocument/2006/relationships/slide" Target="slides/slide92.xml"/><Relationship Id="rId98" Type="http://schemas.openxmlformats.org/officeDocument/2006/relationships/slide" Target="slides/slide93.xml"/><Relationship Id="rId99" Type="http://schemas.openxmlformats.org/officeDocument/2006/relationships/slide" Target="slides/slide94.xml"/><Relationship Id="rId100" Type="http://schemas.openxmlformats.org/officeDocument/2006/relationships/slide" Target="slides/slide95.xml"/><Relationship Id="rId101" Type="http://schemas.openxmlformats.org/officeDocument/2006/relationships/slide" Target="slides/slide96.xml"/><Relationship Id="rId102" Type="http://schemas.openxmlformats.org/officeDocument/2006/relationships/slide" Target="slides/slide97.xml"/><Relationship Id="rId103" Type="http://schemas.openxmlformats.org/officeDocument/2006/relationships/slide" Target="slides/slide98.xml"/><Relationship Id="rId104" Type="http://schemas.openxmlformats.org/officeDocument/2006/relationships/slide" Target="slides/slide99.xml"/><Relationship Id="rId105" Type="http://schemas.openxmlformats.org/officeDocument/2006/relationships/slide" Target="slides/slide100.xml"/><Relationship Id="rId106" Type="http://schemas.openxmlformats.org/officeDocument/2006/relationships/slide" Target="slides/slide101.xml"/><Relationship Id="rId107" Type="http://schemas.openxmlformats.org/officeDocument/2006/relationships/slide" Target="slides/slide102.xml"/><Relationship Id="rId108" Type="http://schemas.openxmlformats.org/officeDocument/2006/relationships/font" Target="fonts/font1.fntdata"/><Relationship Id="rId109" Type="http://schemas.openxmlformats.org/officeDocument/2006/relationships/font" Target="fonts/font2.fntdata"/><Relationship Id="rId110" Type="http://schemas.openxmlformats.org/officeDocument/2006/relationships/font" Target="fonts/font3.fntdata"/><Relationship Id="rId111" Type="http://schemas.openxmlformats.org/officeDocument/2006/relationships/font" Target="fonts/font4.fntdata"/><Relationship Id="rId112" Type="http://schemas.openxmlformats.org/officeDocument/2006/relationships/font" Target="fonts/font5.fntdata"/><Relationship Id="rId113" Type="http://schemas.openxmlformats.org/officeDocument/2006/relationships/font" Target="fonts/font6.fntdata"/><Relationship Id="rId114" Type="http://schemas.openxmlformats.org/officeDocument/2006/relationships/font" Target="fonts/font7.fntdata"/><Relationship Id="rId115" Type="http://schemas.openxmlformats.org/officeDocument/2006/relationships/font" Target="fonts/font8.fntdata"/></Relationships>
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70448" y="347833"/>
            <a:ext cx="3803103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ADADA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21212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4725" y="503825"/>
            <a:ext cx="837454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27649" y="1176350"/>
            <a:ext cx="8019415" cy="2225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ADADA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adrianmarino@gmail.com" TargetMode="External"/><Relationship Id="rId4" Type="http://schemas.openxmlformats.org/officeDocument/2006/relationships/hyperlink" Target="https://github.com/adrianmarino" TargetMode="Externa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adrianmarino/parallelismAndConcurrence" TargetMode="External"/></Relationships>
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png"/></Relationships>
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enbetadev.com/paradigmas-de-programacion/aterrizando-en-la-programacion-funcional" TargetMode="Externa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
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
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wnload.oracle.com/javase/1%2C5%2C0/docs/api/java/util/concurrent/Executor.html" TargetMode="External"/></Relationships>
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st.github.com/akshaydeo/68bf96aa525ef6bc4095" TargetMode="External"/></Relationships>
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
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takipi.com/framework-forkjoin-vs-flujos-paralelos-vs-executorservice-el-benchmark-definitivo-al-forkjoin" TargetMode="External"/></Relationships>
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
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
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Relationship Id="rId3" Type="http://schemas.openxmlformats.org/officeDocument/2006/relationships/image" Target="../media/image8.jpg"/><Relationship Id="rId4" Type="http://schemas.openxmlformats.org/officeDocument/2006/relationships/image" Target="../media/image9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67102" y="1881758"/>
            <a:ext cx="8192770" cy="817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200" spc="-15">
                <a:solidFill>
                  <a:srgbClr val="FFFFFF"/>
                </a:solidFill>
                <a:latin typeface="Arial"/>
                <a:cs typeface="Arial"/>
              </a:rPr>
              <a:t>Paralelismo</a:t>
            </a:r>
            <a:r>
              <a:rPr dirty="0" sz="5200" spc="-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520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5200" spc="-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5200" spc="-5">
                <a:solidFill>
                  <a:srgbClr val="FFFFFF"/>
                </a:solidFill>
                <a:latin typeface="Arial"/>
                <a:cs typeface="Arial"/>
              </a:rPr>
              <a:t>Concurrencia</a:t>
            </a:r>
            <a:endParaRPr sz="5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9154" y="2894958"/>
            <a:ext cx="300355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ADADAD"/>
                </a:solidFill>
                <a:latin typeface="Arial"/>
                <a:cs typeface="Arial"/>
              </a:rPr>
              <a:t>Guia</a:t>
            </a:r>
            <a:r>
              <a:rPr dirty="0" sz="2400" spc="-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ADADAD"/>
                </a:solidFill>
                <a:latin typeface="Arial"/>
                <a:cs typeface="Arial"/>
              </a:rPr>
              <a:t>practica</a:t>
            </a:r>
            <a:r>
              <a:rPr dirty="0" sz="24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400">
                <a:solidFill>
                  <a:srgbClr val="ADADAD"/>
                </a:solidFill>
                <a:latin typeface="Arial"/>
                <a:cs typeface="Arial"/>
              </a:rPr>
              <a:t>(Java</a:t>
            </a:r>
            <a:r>
              <a:rPr dirty="0" sz="24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ADADAD"/>
                </a:solidFill>
                <a:latin typeface="Arial"/>
                <a:cs typeface="Arial"/>
              </a:rPr>
              <a:t>8)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4725" y="4349362"/>
            <a:ext cx="2470785" cy="3644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>
                <a:solidFill>
                  <a:srgbClr val="FFFFFF"/>
                </a:solidFill>
                <a:latin typeface="Arial"/>
                <a:cs typeface="Arial"/>
              </a:rPr>
              <a:t>Mail:</a:t>
            </a:r>
            <a:r>
              <a:rPr dirty="0" sz="1100" spc="-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u="sng" sz="11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3"/>
              </a:rPr>
              <a:t>adrianmarino@gmail.com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dirty="0" sz="1100" spc="-5">
                <a:solidFill>
                  <a:srgbClr val="FFFFFF"/>
                </a:solidFill>
                <a:latin typeface="Arial"/>
                <a:cs typeface="Arial"/>
              </a:rPr>
              <a:t>Github:</a:t>
            </a:r>
            <a:r>
              <a:rPr dirty="0" sz="1100" spc="-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u="sng" sz="11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4"/>
              </a:rPr>
              <a:t>https://github.com/adrianmarino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3336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Sincronización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8336280" cy="23609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Inmutabilidad</a:t>
            </a:r>
            <a:endParaRPr sz="2200">
              <a:latin typeface="Arial"/>
              <a:cs typeface="Arial"/>
            </a:endParaRPr>
          </a:p>
          <a:p>
            <a:pPr marL="469900" marR="577850" indent="-397510">
              <a:lnSpc>
                <a:spcPts val="2630"/>
              </a:lnSpc>
              <a:spcBef>
                <a:spcPts val="8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En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vez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mantener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colección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compartida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entre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varias </a:t>
            </a:r>
            <a:r>
              <a:rPr dirty="0" sz="2200" spc="-60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threads, la idea es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crear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una nueva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colección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inmutable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 cuando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necesite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modificarla.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ts val="252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</a:t>
            </a:r>
            <a:r>
              <a:rPr dirty="0" sz="2200" spc="-3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la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ausencia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locking.</a:t>
            </a:r>
            <a:endParaRPr sz="2200">
              <a:latin typeface="Arial"/>
              <a:cs typeface="Arial"/>
            </a:endParaRPr>
          </a:p>
          <a:p>
            <a:pPr marL="469900" marR="5080" indent="-397510">
              <a:lnSpc>
                <a:spcPts val="2630"/>
              </a:lnSpc>
              <a:spcBef>
                <a:spcPts val="9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 preferible al locking, en el caso en que no sea posible el </a:t>
            </a:r>
            <a:r>
              <a:rPr dirty="0" sz="2200" spc="-6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confinamiento.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503825"/>
            <a:ext cx="107188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Github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7520" y="1595323"/>
            <a:ext cx="660844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heavy" sz="22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github.com/adrianmarino/parallelismAndConcurrence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92278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Referencias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20462" y="1723887"/>
            <a:ext cx="2427249" cy="31895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1702" y="1734087"/>
            <a:ext cx="2427249" cy="316912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29233" y="1734087"/>
            <a:ext cx="2640939" cy="31691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11700" y="1089550"/>
            <a:ext cx="1692698" cy="572699"/>
          </a:xfrm>
          <a:prstGeom prst="rect">
            <a:avLst/>
          </a:prstGeom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670448" y="347833"/>
            <a:ext cx="379476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Paralelismo</a:t>
            </a:r>
            <a:r>
              <a:rPr dirty="0" sz="2400" spc="-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400" spc="-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Concurrencia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94999" y="2408834"/>
            <a:ext cx="235077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5" b="1">
                <a:solidFill>
                  <a:srgbClr val="FFFFFF"/>
                </a:solidFill>
                <a:latin typeface="Arial"/>
                <a:cs typeface="Arial"/>
              </a:rPr>
              <a:t>¿Preguntas?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96" y="1168603"/>
            <a:ext cx="7993380" cy="193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09575" marR="5080" indent="-397510">
              <a:lnSpc>
                <a:spcPct val="113599"/>
              </a:lnSpc>
              <a:spcBef>
                <a:spcPts val="100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Los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  <a:hlinkClick r:id="rId2"/>
              </a:rPr>
              <a:t>lenguajes funcionales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están empezando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 convertirse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en </a:t>
            </a:r>
            <a:r>
              <a:rPr dirty="0" sz="2200" spc="-6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alternativas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reales con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 llegada de procesadores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con </a:t>
            </a:r>
            <a:r>
              <a:rPr dirty="0" sz="22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múltiples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unidades de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ejecución.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ct val="100000"/>
              </a:lnSpc>
              <a:spcBef>
                <a:spcPts val="360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Uno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conceptos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suele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venir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asociado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endParaRPr sz="2200">
              <a:latin typeface="Arial"/>
              <a:cs typeface="Arial"/>
            </a:endParaRPr>
          </a:p>
          <a:p>
            <a:pPr marL="409575">
              <a:lnSpc>
                <a:spcPct val="100000"/>
              </a:lnSpc>
              <a:spcBef>
                <a:spcPts val="360"/>
              </a:spcBef>
            </a:pPr>
            <a:r>
              <a:rPr dirty="0" sz="2200" spc="-5" b="1">
                <a:solidFill>
                  <a:srgbClr val="EEEEEE"/>
                </a:solidFill>
                <a:latin typeface="Arial"/>
                <a:cs typeface="Arial"/>
              </a:rPr>
              <a:t>programación</a:t>
            </a:r>
            <a:r>
              <a:rPr dirty="0" sz="2200" spc="-25" b="1">
                <a:solidFill>
                  <a:srgbClr val="EEEEEE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EEEEEE"/>
                </a:solidFill>
                <a:latin typeface="Arial"/>
                <a:cs typeface="Arial"/>
              </a:rPr>
              <a:t>funcional</a:t>
            </a:r>
            <a:r>
              <a:rPr dirty="0" sz="2200" spc="30" b="1">
                <a:solidFill>
                  <a:srgbClr val="EEEEEE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inmutabilidad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12" y="1166145"/>
            <a:ext cx="8181340" cy="32759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¿Pero</a:t>
            </a:r>
            <a:r>
              <a:rPr dirty="0" sz="24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dirty="0" sz="24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dirty="0" sz="24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inmutabilidad?</a:t>
            </a:r>
            <a:endParaRPr sz="2400">
              <a:latin typeface="Arial"/>
              <a:cs typeface="Arial"/>
            </a:endParaRPr>
          </a:p>
          <a:p>
            <a:pPr marL="469900" indent="-367665">
              <a:lnSpc>
                <a:spcPct val="100000"/>
              </a:lnSpc>
              <a:spcBef>
                <a:spcPts val="2340"/>
              </a:spcBef>
              <a:buChar char="●"/>
              <a:tabLst>
                <a:tab pos="469265" algn="l"/>
                <a:tab pos="470534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Fácil,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algo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inmutable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no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se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puede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modificar.</a:t>
            </a:r>
            <a:endParaRPr sz="1800">
              <a:latin typeface="Arial"/>
              <a:cs typeface="Arial"/>
            </a:endParaRPr>
          </a:p>
          <a:p>
            <a:pPr marL="469900" indent="-36766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70534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OOP,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 un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objeto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es inmutable,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no se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puede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modificar su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estado.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ADADAD"/>
              </a:buClr>
              <a:buFont typeface="Arial"/>
              <a:buChar char="●"/>
            </a:pPr>
            <a:endParaRPr sz="2000">
              <a:latin typeface="Arial"/>
              <a:cs typeface="Arial"/>
            </a:endParaRPr>
          </a:p>
          <a:p>
            <a:pPr marL="12700" marR="647700">
              <a:lnSpc>
                <a:spcPts val="2850"/>
              </a:lnSpc>
              <a:spcBef>
                <a:spcPts val="1280"/>
              </a:spcBef>
            </a:pP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¿Hace falta </a:t>
            </a:r>
            <a:r>
              <a:rPr dirty="0" sz="2400">
                <a:solidFill>
                  <a:srgbClr val="FFFFFF"/>
                </a:solidFill>
                <a:latin typeface="Arial"/>
                <a:cs typeface="Arial"/>
              </a:rPr>
              <a:t>sincronizar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el acceso </a:t>
            </a:r>
            <a:r>
              <a:rPr dirty="0" sz="240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un objeto/estructura </a:t>
            </a:r>
            <a:r>
              <a:rPr dirty="0" sz="2400" spc="-6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inmutable?</a:t>
            </a:r>
            <a:endParaRPr sz="2400">
              <a:latin typeface="Arial"/>
              <a:cs typeface="Arial"/>
            </a:endParaRPr>
          </a:p>
          <a:p>
            <a:pPr marL="469900" indent="-367665">
              <a:lnSpc>
                <a:spcPct val="100000"/>
              </a:lnSpc>
              <a:spcBef>
                <a:spcPts val="1820"/>
              </a:spcBef>
              <a:buChar char="●"/>
              <a:tabLst>
                <a:tab pos="469265" algn="l"/>
                <a:tab pos="470534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solo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puedo leer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estado</a:t>
            </a:r>
            <a:r>
              <a:rPr dirty="0" sz="1800" spc="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modificarlo,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para que</a:t>
            </a:r>
            <a:r>
              <a:rPr dirty="0" sz="1800" spc="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voy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sincronizar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  <a:p>
            <a:pPr marL="469900" indent="-367665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70534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lenguajes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funcionales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felices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sentido!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;)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7350125" cy="24669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Bueno,</a:t>
            </a:r>
            <a:r>
              <a:rPr dirty="0" sz="2200" spc="-3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¿Y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FFFFFF"/>
                </a:solidFill>
                <a:latin typeface="Arial"/>
                <a:cs typeface="Arial"/>
              </a:rPr>
              <a:t>cuando</a:t>
            </a:r>
            <a:r>
              <a:rPr dirty="0" sz="2200" spc="-2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aplico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inmutabilidad?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8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Depende...</a:t>
            </a:r>
            <a:r>
              <a:rPr dirty="0" sz="18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18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depende…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inmutable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primero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piensa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es: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450">
              <a:latin typeface="Arial"/>
              <a:cs typeface="Arial"/>
            </a:endParaRPr>
          </a:p>
          <a:p>
            <a:pPr marL="434340">
              <a:lnSpc>
                <a:spcPct val="100000"/>
              </a:lnSpc>
            </a:pP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Ah...</a:t>
            </a:r>
            <a:r>
              <a:rPr dirty="0" sz="24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pero</a:t>
            </a:r>
            <a:r>
              <a:rPr dirty="0" sz="2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estoy</a:t>
            </a:r>
            <a:r>
              <a:rPr dirty="0" sz="2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asesinado</a:t>
            </a:r>
            <a:r>
              <a:rPr dirty="0" sz="2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al</a:t>
            </a:r>
            <a:r>
              <a:rPr dirty="0" sz="2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Garbage</a:t>
            </a:r>
            <a:r>
              <a:rPr dirty="0" sz="24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400" spc="-5">
                <a:solidFill>
                  <a:srgbClr val="FFFFFF"/>
                </a:solidFill>
                <a:latin typeface="Arial"/>
                <a:cs typeface="Arial"/>
              </a:rPr>
              <a:t>Collector!....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8276590" cy="29692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Vamos</a:t>
            </a:r>
            <a:r>
              <a:rPr dirty="0" sz="22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por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otro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FFFFFF"/>
                </a:solidFill>
                <a:latin typeface="Arial"/>
                <a:cs typeface="Arial"/>
              </a:rPr>
              <a:t>camino:</a:t>
            </a:r>
            <a:endParaRPr sz="2200">
              <a:latin typeface="Arial"/>
              <a:cs typeface="Arial"/>
            </a:endParaRPr>
          </a:p>
          <a:p>
            <a:pPr marL="469900" marR="735965" indent="-367030">
              <a:lnSpc>
                <a:spcPct val="100699"/>
              </a:lnSpc>
              <a:spcBef>
                <a:spcPts val="1635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Elixir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un lenguaje </a:t>
            </a:r>
            <a:r>
              <a:rPr dirty="0" sz="1800" spc="-5">
                <a:solidFill>
                  <a:srgbClr val="F3F3F3"/>
                </a:solidFill>
                <a:latin typeface="Arial"/>
                <a:cs typeface="Arial"/>
              </a:rPr>
              <a:t>funcional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 sobre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 VM pensada para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ejecutar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aplicaciones distribuidas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realtime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Beam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VM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006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Beam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consume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poca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memoria a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pesar de que todas las estructuras de datos </a:t>
            </a:r>
            <a:r>
              <a:rPr dirty="0" sz="1800" spc="-49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son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inmutables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75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¿Como</a:t>
            </a:r>
            <a:r>
              <a:rPr dirty="0" sz="2200" spc="-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lo</a:t>
            </a:r>
            <a:r>
              <a:rPr dirty="0" sz="22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hace?</a:t>
            </a:r>
            <a:endParaRPr sz="2200">
              <a:latin typeface="Arial"/>
              <a:cs typeface="Arial"/>
            </a:endParaRPr>
          </a:p>
          <a:p>
            <a:pPr marL="12700" marR="29209">
              <a:lnSpc>
                <a:spcPct val="100699"/>
              </a:lnSpc>
              <a:spcBef>
                <a:spcPts val="163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Reutiliza las estructuras de datos en forma parcial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 completa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construir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nuevas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estructuras.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8263255" cy="33407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Ejemplo: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64"/>
              </a:spcBef>
            </a:pP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iex(1)&gt;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list1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=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[3,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2,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1]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[3,</a:t>
            </a:r>
            <a:r>
              <a:rPr dirty="0" sz="1400" spc="-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2,</a:t>
            </a:r>
            <a:r>
              <a:rPr dirty="0" sz="1400" spc="-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1]</a:t>
            </a:r>
            <a:endParaRPr sz="1400">
              <a:latin typeface="Consolas"/>
              <a:cs typeface="Consolas"/>
            </a:endParaRPr>
          </a:p>
          <a:p>
            <a:pPr marL="12700" marR="5608955">
              <a:lnSpc>
                <a:spcPct val="116100"/>
              </a:lnSpc>
            </a:pP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iex(2)&gt;</a:t>
            </a:r>
            <a:r>
              <a:rPr dirty="0" sz="1400" spc="-2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list2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=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[4</a:t>
            </a:r>
            <a:r>
              <a:rPr dirty="0" sz="1400" spc="-2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|</a:t>
            </a:r>
            <a:r>
              <a:rPr dirty="0" sz="1400" spc="-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list1] </a:t>
            </a:r>
            <a:r>
              <a:rPr dirty="0" sz="1400" spc="-75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[4,</a:t>
            </a:r>
            <a:r>
              <a:rPr dirty="0" sz="1400" spc="-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3,</a:t>
            </a:r>
            <a:r>
              <a:rPr dirty="0" sz="1400" spc="-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2,</a:t>
            </a:r>
            <a:r>
              <a:rPr dirty="0" sz="1400" spc="-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1]</a:t>
            </a:r>
            <a:endParaRPr sz="1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600">
              <a:latin typeface="Consolas"/>
              <a:cs typeface="Consolas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mayoría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lenguaje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2</a:t>
            </a:r>
            <a:r>
              <a:rPr dirty="0" sz="1400" spc="-2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sería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nuev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objet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list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contiene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elementos,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copia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(ya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valor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referencia)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elementos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endParaRPr sz="18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15"/>
              </a:spcBef>
            </a:pP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list1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marR="1447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elixi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sabemos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1</a:t>
            </a:r>
            <a:r>
              <a:rPr dirty="0" sz="1400" spc="-2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nunc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cambiar,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entonce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simplemente  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construye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list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2</a:t>
            </a:r>
            <a:r>
              <a:rPr dirty="0" sz="1400" spc="-2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 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4</a:t>
            </a:r>
            <a:r>
              <a:rPr dirty="0" sz="1400" spc="-2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cabeza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list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1</a:t>
            </a:r>
            <a:r>
              <a:rPr dirty="0" sz="1400" spc="-2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cola.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9280"/>
            <a:ext cx="7444740" cy="2661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Beam</a:t>
            </a:r>
            <a:r>
              <a:rPr dirty="0" sz="1800" spc="-15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también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18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GC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JVM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¿Pero</a:t>
            </a:r>
            <a:r>
              <a:rPr dirty="0" sz="2200" spc="-2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FFFFFF"/>
                </a:solidFill>
                <a:latin typeface="Arial"/>
                <a:cs typeface="Arial"/>
              </a:rPr>
              <a:t>cómo</a:t>
            </a:r>
            <a:r>
              <a:rPr dirty="0" sz="22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hace</a:t>
            </a:r>
            <a:r>
              <a:rPr dirty="0" sz="22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para</a:t>
            </a:r>
            <a:r>
              <a:rPr dirty="0" sz="22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no</a:t>
            </a:r>
            <a:r>
              <a:rPr dirty="0" sz="22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llenar</a:t>
            </a:r>
            <a:r>
              <a:rPr dirty="0" sz="22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el</a:t>
            </a:r>
            <a:r>
              <a:rPr dirty="0" sz="22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heap?</a:t>
            </a:r>
            <a:endParaRPr sz="22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202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favorece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pero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(</a:t>
            </a:r>
            <a:r>
              <a:rPr dirty="0" sz="1800" spc="5">
                <a:solidFill>
                  <a:srgbClr val="FFFFFF"/>
                </a:solidFill>
                <a:latin typeface="Arial"/>
                <a:cs typeface="Arial"/>
              </a:rPr>
              <a:t>OTP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proceso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propio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heap.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cuanto más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procesos tengo,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más se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fragmenta el heap en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heaps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pequeños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hace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 el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GC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se ejecute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muy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rápido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7954009" cy="18357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¿Y</a:t>
            </a:r>
            <a:r>
              <a:rPr dirty="0" sz="22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22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FFFFFF"/>
                </a:solidFill>
                <a:latin typeface="Arial"/>
                <a:cs typeface="Arial"/>
              </a:rPr>
              <a:t>JVM?</a:t>
            </a:r>
            <a:endParaRPr sz="22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202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Solo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ciertos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tipos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básicos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inmutables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String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Solo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hay un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heap compartido</a:t>
            </a:r>
            <a:r>
              <a:rPr dirty="0" sz="1800" spc="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(Con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dos partes: Young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old Generation)</a:t>
            </a:r>
            <a:r>
              <a:rPr dirty="0" sz="1800" spc="-5" b="1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llena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seguido,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ejecutar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i="1">
                <a:solidFill>
                  <a:srgbClr val="ADADAD"/>
                </a:solidFill>
                <a:latin typeface="Arial"/>
                <a:cs typeface="Arial"/>
              </a:rPr>
              <a:t>GC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seguido.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El</a:t>
            </a:r>
            <a:r>
              <a:rPr dirty="0" sz="1800" spc="-2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GC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demora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más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3F3F3"/>
                </a:solidFill>
                <a:latin typeface="Arial"/>
                <a:cs typeface="Arial"/>
              </a:rPr>
              <a:t>a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medida</a:t>
            </a:r>
            <a:r>
              <a:rPr dirty="0" sz="1800" spc="-15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que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crece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el</a:t>
            </a:r>
            <a:r>
              <a:rPr dirty="0" sz="1800" spc="-10" b="1">
                <a:solidFill>
                  <a:srgbClr val="F3F3F3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3F3F3"/>
                </a:solidFill>
                <a:latin typeface="Arial"/>
                <a:cs typeface="Arial"/>
              </a:rPr>
              <a:t>heap.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22818" y="3732522"/>
            <a:ext cx="548576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5" b="1">
                <a:solidFill>
                  <a:srgbClr val="FFD966"/>
                </a:solidFill>
                <a:latin typeface="Consolas"/>
                <a:cs typeface="Consolas"/>
              </a:rPr>
              <a:t>java.lang.OutOfMemoryError:</a:t>
            </a:r>
            <a:r>
              <a:rPr dirty="0" sz="1600" spc="-25" b="1">
                <a:solidFill>
                  <a:srgbClr val="FFD966"/>
                </a:solidFill>
                <a:latin typeface="Consolas"/>
                <a:cs typeface="Consolas"/>
              </a:rPr>
              <a:t> </a:t>
            </a:r>
            <a:r>
              <a:rPr dirty="0" sz="1600" spc="-5" b="1">
                <a:solidFill>
                  <a:srgbClr val="FFD966"/>
                </a:solidFill>
                <a:latin typeface="Consolas"/>
                <a:cs typeface="Consolas"/>
              </a:rPr>
              <a:t>Java</a:t>
            </a:r>
            <a:r>
              <a:rPr dirty="0" sz="1600" spc="-25" b="1">
                <a:solidFill>
                  <a:srgbClr val="FFD966"/>
                </a:solidFill>
                <a:latin typeface="Consolas"/>
                <a:cs typeface="Consolas"/>
              </a:rPr>
              <a:t> </a:t>
            </a:r>
            <a:r>
              <a:rPr dirty="0" sz="1600" spc="-5" b="1">
                <a:solidFill>
                  <a:srgbClr val="FFD966"/>
                </a:solidFill>
                <a:latin typeface="Consolas"/>
                <a:cs typeface="Consolas"/>
              </a:rPr>
              <a:t>heap</a:t>
            </a:r>
            <a:r>
              <a:rPr dirty="0" sz="1600" spc="-25" b="1">
                <a:solidFill>
                  <a:srgbClr val="FFD966"/>
                </a:solidFill>
                <a:latin typeface="Consolas"/>
                <a:cs typeface="Consolas"/>
              </a:rPr>
              <a:t> </a:t>
            </a:r>
            <a:r>
              <a:rPr dirty="0" sz="1600" spc="-5" b="1">
                <a:solidFill>
                  <a:srgbClr val="FFD966"/>
                </a:solidFill>
                <a:latin typeface="Consolas"/>
                <a:cs typeface="Consolas"/>
              </a:rPr>
              <a:t>space</a:t>
            </a:r>
            <a:r>
              <a:rPr dirty="0" sz="1600" spc="-25" b="1">
                <a:solidFill>
                  <a:srgbClr val="FFD966"/>
                </a:solidFill>
                <a:latin typeface="Consolas"/>
                <a:cs typeface="Consolas"/>
              </a:rPr>
              <a:t> </a:t>
            </a:r>
            <a:r>
              <a:rPr dirty="0" sz="1600" spc="-5" b="1">
                <a:solidFill>
                  <a:srgbClr val="FFD966"/>
                </a:solidFill>
                <a:latin typeface="Consolas"/>
                <a:cs typeface="Consolas"/>
              </a:rPr>
              <a:t>error</a:t>
            </a:r>
            <a:endParaRPr sz="1600">
              <a:latin typeface="Consolas"/>
              <a:cs typeface="Consola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29275"/>
            <a:ext cx="8342630" cy="3530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Conclusión: Usemos inmutabilidad siempre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cuando no generemos objetos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lo pavote.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¿Que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generar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objetos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lo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pavote?</a:t>
            </a:r>
            <a:endParaRPr sz="2200">
              <a:latin typeface="Arial"/>
              <a:cs typeface="Arial"/>
            </a:endParaRPr>
          </a:p>
          <a:p>
            <a:pPr marL="12700" marR="552450">
              <a:lnSpc>
                <a:spcPct val="114599"/>
              </a:lnSpc>
              <a:spcBef>
                <a:spcPts val="171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Bueno, todo depende 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 seguido cambia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 estado de un objeto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la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cantidad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instancias:</a:t>
            </a:r>
            <a:endParaRPr sz="1800">
              <a:latin typeface="Arial"/>
              <a:cs typeface="Arial"/>
            </a:endParaRPr>
          </a:p>
          <a:p>
            <a:pPr marL="469900" marR="29845" indent="-367030">
              <a:lnSpc>
                <a:spcPct val="114599"/>
              </a:lnSpc>
              <a:spcBef>
                <a:spcPts val="157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 un objeto cambia constantemente de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estado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estado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hay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instancias,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tal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 vez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no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sea una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buena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idea hacerlo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5" b="1">
                <a:solidFill>
                  <a:srgbClr val="FFFFFF"/>
                </a:solidFill>
                <a:latin typeface="Arial"/>
                <a:cs typeface="Arial"/>
              </a:rPr>
              <a:t>inmutable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marR="207010" indent="-367030">
              <a:lnSpc>
                <a:spcPct val="114599"/>
              </a:lnSpc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 un objeto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tiene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pocos cambios de </a:t>
            </a:r>
            <a:r>
              <a:rPr dirty="0" sz="1800" spc="5" b="1">
                <a:solidFill>
                  <a:srgbClr val="FFFFFF"/>
                </a:solidFill>
                <a:latin typeface="Arial"/>
                <a:cs typeface="Arial"/>
              </a:rPr>
              <a:t>estado</a:t>
            </a:r>
            <a:r>
              <a:rPr dirty="0" sz="1800" spc="5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más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 tenga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muchas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instancias,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puede convenir pensarlo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como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inmutable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67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20640"/>
            <a:ext cx="8067040" cy="1082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 idea es todos los objetos que necesitemos que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sean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inmutables lo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 sean,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pero bueno hay que encontrar un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tradeoff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para no asesinar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la </a:t>
            </a:r>
            <a:r>
              <a:rPr dirty="0" sz="2000" spc="-5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JVM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503825"/>
            <a:ext cx="213677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Inmutabilidad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87960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Paralelismo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96" y="1168603"/>
            <a:ext cx="7485380" cy="193040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409575" indent="-397510">
              <a:lnSpc>
                <a:spcPct val="100000"/>
              </a:lnSpc>
              <a:spcBef>
                <a:spcPts val="459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ejecución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simultánea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dos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más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ct val="100000"/>
              </a:lnSpc>
              <a:spcBef>
                <a:spcPts val="359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Las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asignan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núcleo.</a:t>
            </a:r>
            <a:endParaRPr sz="2200">
              <a:latin typeface="Arial"/>
              <a:cs typeface="Arial"/>
            </a:endParaRPr>
          </a:p>
          <a:p>
            <a:pPr marL="409575" marR="5080" indent="-397510">
              <a:lnSpc>
                <a:spcPct val="113599"/>
              </a:lnSpc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Si ejecutamos una proceso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compuesto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por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varias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asignadas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distintas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máquinas, se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está distribuyendo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su </a:t>
            </a:r>
            <a:r>
              <a:rPr dirty="0" sz="2200" spc="-6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procesamiento.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8265"/>
            <a:ext cx="7290434" cy="27870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¿Como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se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un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objeto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inmutable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java?</a:t>
            </a:r>
            <a:endParaRPr sz="20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955"/>
              </a:spcBef>
              <a:buClr>
                <a:srgbClr val="FFFFFF"/>
              </a:buClr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Declara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atributos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modificador</a:t>
            </a:r>
            <a:r>
              <a:rPr dirty="0" sz="18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final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Inicializa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estado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objeto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constructor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únicamente.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Setters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mala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palabra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general.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Causan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efecto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lado).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Componer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objetos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inmutable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únicamente.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¿Y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hay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atributos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que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son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colecciones?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00699"/>
              </a:lnSpc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 i="1">
                <a:solidFill>
                  <a:srgbClr val="FFFFFF"/>
                </a:solidFill>
                <a:latin typeface="Arial"/>
                <a:cs typeface="Arial"/>
              </a:rPr>
              <a:t>unmodifiable</a:t>
            </a:r>
            <a:r>
              <a:rPr dirty="0" sz="1800" spc="-10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 i="1">
                <a:solidFill>
                  <a:srgbClr val="FFFFFF"/>
                </a:solidFill>
                <a:latin typeface="Arial"/>
                <a:cs typeface="Arial"/>
              </a:rPr>
              <a:t>collections</a:t>
            </a:r>
            <a:r>
              <a:rPr dirty="0" sz="1800" spc="30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SDK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 i="1">
                <a:solidFill>
                  <a:srgbClr val="FFFFFF"/>
                </a:solidFill>
                <a:latin typeface="Arial"/>
                <a:cs typeface="Arial"/>
              </a:rPr>
              <a:t>Guava</a:t>
            </a:r>
            <a:r>
              <a:rPr dirty="0" sz="1800" spc="-10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colecciones </a:t>
            </a:r>
            <a:r>
              <a:rPr dirty="0" sz="1800" spc="-484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inmutables.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733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Inmutabilidad:</a:t>
            </a:r>
            <a:r>
              <a:rPr dirty="0" spc="5"/>
              <a:t> </a:t>
            </a:r>
            <a:r>
              <a:rPr dirty="0" sz="2200" spc="-5"/>
              <a:t>Algo</a:t>
            </a:r>
            <a:r>
              <a:rPr dirty="0" sz="2200" spc="-45"/>
              <a:t> </a:t>
            </a:r>
            <a:r>
              <a:rPr dirty="0" sz="2200"/>
              <a:t>mas...</a:t>
            </a:r>
            <a:endParaRPr sz="2200"/>
          </a:p>
        </p:txBody>
      </p:sp>
      <p:sp>
        <p:nvSpPr>
          <p:cNvPr id="4" name="object 4"/>
          <p:cNvSpPr txBox="1"/>
          <p:nvPr/>
        </p:nvSpPr>
        <p:spPr>
          <a:xfrm>
            <a:off x="4867325" y="4058863"/>
            <a:ext cx="2566035" cy="86741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ImmutableList.copyO</a:t>
            </a:r>
            <a:r>
              <a:rPr dirty="0" sz="1400" spc="10">
                <a:solidFill>
                  <a:srgbClr val="FFCB6B"/>
                </a:solidFill>
                <a:latin typeface="Consolas"/>
                <a:cs typeface="Consolas"/>
              </a:rPr>
              <a:t>f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lis</a:t>
            </a:r>
            <a:r>
              <a:rPr dirty="0" sz="1400">
                <a:solidFill>
                  <a:srgbClr val="92BDEC"/>
                </a:solidFill>
                <a:latin typeface="Consolas"/>
                <a:cs typeface="Consolas"/>
              </a:rPr>
              <a:t>t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)  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ImmutableSet.copyOf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set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ImmutableMap.copyOf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map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00"/>
              </a:lnSpc>
            </a:pP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...</a:t>
            </a:r>
            <a:endParaRPr sz="140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4725" y="4058863"/>
            <a:ext cx="3347720" cy="867410"/>
          </a:xfrm>
          <a:prstGeom prst="rect">
            <a:avLst/>
          </a:prstGeom>
        </p:spPr>
        <p:txBody>
          <a:bodyPr wrap="square" lIns="0" tIns="22860" rIns="0" bIns="0" rtlCol="0" vert="horz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Collections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DC4F0"/>
                </a:solidFill>
                <a:latin typeface="Consolas"/>
                <a:cs typeface="Consolas"/>
              </a:rPr>
              <a:t>unmodifiableList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list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400" spc="-75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Collections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DC4F0"/>
                </a:solidFill>
                <a:latin typeface="Consolas"/>
                <a:cs typeface="Consolas"/>
              </a:rPr>
              <a:t>unmodifiableSet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set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Collections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DC4F0"/>
                </a:solidFill>
                <a:latin typeface="Consolas"/>
                <a:cs typeface="Consolas"/>
              </a:rPr>
              <a:t>unmodifiableMap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map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00"/>
              </a:lnSpc>
            </a:pP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...</a:t>
            </a:r>
            <a:endParaRPr sz="1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9967" y="1156991"/>
            <a:ext cx="8137525" cy="1549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94335" indent="-382270">
              <a:lnSpc>
                <a:spcPct val="100000"/>
              </a:lnSpc>
              <a:spcBef>
                <a:spcPts val="100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Asegura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sólo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modifique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variable.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Esta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modificación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realiza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dentro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zona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crítica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marL="394335" marR="5080" indent="-382270">
              <a:lnSpc>
                <a:spcPct val="100000"/>
              </a:lnSpc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zona crítica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una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porción de código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ejecuta en forma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atómica.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encolan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espera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turno.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5186045" cy="25577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5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Reentrant</a:t>
            </a:r>
            <a:r>
              <a:rPr dirty="0" sz="22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lock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ts val="2395"/>
              </a:lnSpc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forma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explícita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hacer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locking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java.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ts val="1664"/>
              </a:lnSpc>
              <a:spcBef>
                <a:spcPts val="1675"/>
              </a:spcBef>
            </a:pPr>
            <a:r>
              <a:rPr dirty="0" sz="1400" spc="-5">
                <a:solidFill>
                  <a:srgbClr val="C3E78D"/>
                </a:solidFill>
                <a:latin typeface="Consolas"/>
                <a:cs typeface="Consolas"/>
              </a:rPr>
              <a:t>Lock</a:t>
            </a:r>
            <a:r>
              <a:rPr dirty="0" sz="1400" spc="-15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locker</a:t>
            </a:r>
            <a:r>
              <a:rPr dirty="0" sz="1400" spc="-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4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new</a:t>
            </a:r>
            <a:r>
              <a:rPr dirty="0" sz="14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ReentrantLock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50"/>
              </a:lnSpc>
            </a:pP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...</a:t>
            </a:r>
            <a:endParaRPr sz="1400">
              <a:latin typeface="Consolas"/>
              <a:cs typeface="Consolas"/>
            </a:endParaRPr>
          </a:p>
          <a:p>
            <a:pPr marL="12700" marR="3797300">
              <a:lnSpc>
                <a:spcPts val="1650"/>
              </a:lnSpc>
              <a:spcBef>
                <a:spcPts val="65"/>
              </a:spcBef>
            </a:pP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locke</a:t>
            </a:r>
            <a:r>
              <a:rPr dirty="0" sz="1400">
                <a:solidFill>
                  <a:srgbClr val="92BDEC"/>
                </a:solidFill>
                <a:latin typeface="Consolas"/>
                <a:cs typeface="Consolas"/>
              </a:rPr>
              <a:t>r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loc</a:t>
            </a:r>
            <a:r>
              <a:rPr dirty="0" sz="1400">
                <a:solidFill>
                  <a:srgbClr val="82B1FF"/>
                </a:solidFill>
                <a:latin typeface="Consolas"/>
                <a:cs typeface="Consolas"/>
              </a:rPr>
              <a:t>k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>
                <a:solidFill>
                  <a:srgbClr val="A7DBD8"/>
                </a:solidFill>
                <a:latin typeface="Consolas"/>
                <a:cs typeface="Consolas"/>
              </a:rPr>
              <a:t>; 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try</a:t>
            </a:r>
            <a:r>
              <a:rPr dirty="0" sz="14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400">
              <a:latin typeface="Consolas"/>
              <a:cs typeface="Consolas"/>
            </a:endParaRPr>
          </a:p>
          <a:p>
            <a:pPr marL="305435">
              <a:lnSpc>
                <a:spcPts val="1585"/>
              </a:lnSpc>
            </a:pP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4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Critical</a:t>
            </a:r>
            <a:r>
              <a:rPr dirty="0" sz="14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section</a:t>
            </a:r>
            <a:endParaRPr sz="1400">
              <a:latin typeface="Consolas"/>
              <a:cs typeface="Consolas"/>
            </a:endParaRPr>
          </a:p>
          <a:p>
            <a:pPr marL="305435" marR="3308350" indent="-293370">
              <a:lnSpc>
                <a:spcPts val="1650"/>
              </a:lnSpc>
              <a:spcBef>
                <a:spcPts val="65"/>
              </a:spcBef>
            </a:pP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}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finally </a:t>
            </a: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400" spc="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locke</a:t>
            </a:r>
            <a:r>
              <a:rPr dirty="0" sz="1400">
                <a:solidFill>
                  <a:srgbClr val="92BDEC"/>
                </a:solidFill>
                <a:latin typeface="Consolas"/>
                <a:cs typeface="Consolas"/>
              </a:rPr>
              <a:t>r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unloc</a:t>
            </a:r>
            <a:r>
              <a:rPr dirty="0" sz="1400">
                <a:solidFill>
                  <a:srgbClr val="82B1FF"/>
                </a:solidFill>
                <a:latin typeface="Consolas"/>
                <a:cs typeface="Consolas"/>
              </a:rPr>
              <a:t>k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00"/>
              </a:lnSpc>
            </a:pP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014970" cy="1912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Reentrant</a:t>
            </a:r>
            <a:r>
              <a:rPr dirty="0" sz="22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lock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5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primer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entrar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zona.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siguiente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queda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bloqueado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espera.</a:t>
            </a:r>
            <a:endParaRPr sz="2000">
              <a:latin typeface="Arial"/>
              <a:cs typeface="Arial"/>
            </a:endParaRPr>
          </a:p>
          <a:p>
            <a:pPr marL="469900" marR="508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primer thread puede ejecutar normalmente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arrojar una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excepción,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pero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siempre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ejecuta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finally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asegurando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unlock.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361680" cy="34080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Syncronized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keyword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05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forma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más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concisa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declarativa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hacer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locking.</a:t>
            </a:r>
            <a:endParaRPr sz="2000">
              <a:latin typeface="Arial"/>
              <a:cs typeface="Arial"/>
            </a:endParaRPr>
          </a:p>
          <a:p>
            <a:pPr marL="469900" marR="36322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 general no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usa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reentrant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locks, pero ayuda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entender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funciona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syncronized.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Hace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uso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intrínseco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objeto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 java.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2</a:t>
            </a:r>
            <a:r>
              <a:rPr dirty="0" sz="2000" spc="-5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sabores:</a:t>
            </a:r>
            <a:endParaRPr sz="2000">
              <a:latin typeface="Arial"/>
              <a:cs typeface="Arial"/>
            </a:endParaRPr>
          </a:p>
          <a:p>
            <a:pPr lvl="1" marL="927100" marR="508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FFFFFF"/>
                </a:solidFill>
                <a:latin typeface="Arial"/>
                <a:cs typeface="Arial"/>
              </a:rPr>
              <a:t>Syncronized block: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una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zona crítica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donde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lockea el acceso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 objeto.</a:t>
            </a:r>
            <a:endParaRPr sz="2000">
              <a:latin typeface="Arial"/>
              <a:cs typeface="Arial"/>
            </a:endParaRPr>
          </a:p>
          <a:p>
            <a:pPr lvl="1" marL="927100" marR="18415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FFFFFF"/>
                </a:solidFill>
                <a:latin typeface="Arial"/>
                <a:cs typeface="Arial"/>
              </a:rPr>
              <a:t>Syncronized </a:t>
            </a:r>
            <a:r>
              <a:rPr dirty="0" sz="2000">
                <a:solidFill>
                  <a:srgbClr val="FFFFFF"/>
                </a:solidFill>
                <a:latin typeface="Arial"/>
                <a:cs typeface="Arial"/>
              </a:rPr>
              <a:t>method: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objeto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receptor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mensaje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el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recurso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lockear.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168640" cy="3139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Syncronized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block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synchronized</a:t>
            </a:r>
            <a:r>
              <a:rPr dirty="0" sz="16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obj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600" spc="-4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600">
              <a:latin typeface="Consolas"/>
              <a:cs typeface="Consolas"/>
            </a:endParaRPr>
          </a:p>
          <a:p>
            <a:pPr marL="347345">
              <a:lnSpc>
                <a:spcPct val="100000"/>
              </a:lnSpc>
              <a:spcBef>
                <a:spcPts val="30"/>
              </a:spcBef>
            </a:pP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6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Critical</a:t>
            </a:r>
            <a:r>
              <a:rPr dirty="0" sz="16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section</a:t>
            </a:r>
            <a:endParaRPr sz="16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6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65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pensar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como:</a:t>
            </a:r>
            <a:endParaRPr sz="2000">
              <a:latin typeface="Arial"/>
              <a:cs typeface="Arial"/>
            </a:endParaRPr>
          </a:p>
          <a:p>
            <a:pPr marL="12700" marR="5080">
              <a:lnSpc>
                <a:spcPts val="1950"/>
              </a:lnSpc>
              <a:spcBef>
                <a:spcPts val="55"/>
              </a:spcBef>
            </a:pP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obj.getIntrinsicLock().lock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6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// getIntrinsicLock() propiedad hipotética </a:t>
            </a:r>
            <a:r>
              <a:rPr dirty="0" sz="1600" spc="-8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try </a:t>
            </a: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600">
              <a:latin typeface="Consolas"/>
              <a:cs typeface="Consolas"/>
            </a:endParaRPr>
          </a:p>
          <a:p>
            <a:pPr marL="347345">
              <a:lnSpc>
                <a:spcPts val="1880"/>
              </a:lnSpc>
            </a:pP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6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Critical</a:t>
            </a:r>
            <a:r>
              <a:rPr dirty="0" sz="16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546E79"/>
                </a:solidFill>
                <a:latin typeface="Consolas"/>
                <a:cs typeface="Consolas"/>
              </a:rPr>
              <a:t>section</a:t>
            </a:r>
            <a:endParaRPr sz="1600">
              <a:latin typeface="Consolas"/>
              <a:cs typeface="Consolas"/>
            </a:endParaRPr>
          </a:p>
          <a:p>
            <a:pPr marL="347345" marR="4238625" indent="-335280">
              <a:lnSpc>
                <a:spcPct val="101600"/>
              </a:lnSpc>
            </a:pP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600" spc="-1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finally</a:t>
            </a:r>
            <a:r>
              <a:rPr dirty="0" sz="16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600" spc="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obj.getIntrinsicLock().unlock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6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6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dirty="0" sz="16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6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079740" cy="3429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Syncronized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method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5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synchronized</a:t>
            </a:r>
            <a:r>
              <a:rPr dirty="0" sz="15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500" spc="3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82B1FF"/>
                </a:solidFill>
                <a:latin typeface="Consolas"/>
                <a:cs typeface="Consolas"/>
              </a:rPr>
              <a:t>method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500">
              <a:latin typeface="Consolas"/>
              <a:cs typeface="Consolas"/>
            </a:endParaRPr>
          </a:p>
          <a:p>
            <a:pPr marL="326390">
              <a:lnSpc>
                <a:spcPct val="100000"/>
              </a:lnSpc>
            </a:pP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5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Critical</a:t>
            </a:r>
            <a:r>
              <a:rPr dirty="0" sz="15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section</a:t>
            </a:r>
            <a:endParaRPr sz="15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65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pensar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como: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500" spc="-3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5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82B1FF"/>
                </a:solidFill>
                <a:latin typeface="Consolas"/>
                <a:cs typeface="Consolas"/>
              </a:rPr>
              <a:t>method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2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500">
              <a:latin typeface="Consolas"/>
              <a:cs typeface="Consolas"/>
            </a:endParaRPr>
          </a:p>
          <a:p>
            <a:pPr marL="326390" marR="5080">
              <a:lnSpc>
                <a:spcPct val="100000"/>
              </a:lnSpc>
            </a:pP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5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500" spc="-5">
                <a:solidFill>
                  <a:srgbClr val="82B1FF"/>
                </a:solidFill>
                <a:latin typeface="Consolas"/>
                <a:cs typeface="Consolas"/>
              </a:rPr>
              <a:t>getIntrinsicLock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5">
                <a:solidFill>
                  <a:srgbClr val="C3CEE3"/>
                </a:solidFill>
                <a:latin typeface="Consolas"/>
                <a:cs typeface="Consolas"/>
              </a:rPr>
              <a:t>.lock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// getIntrinsicLock() propiedad hipotética </a:t>
            </a:r>
            <a:r>
              <a:rPr dirty="0" sz="1500" spc="-81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try </a:t>
            </a: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500">
              <a:latin typeface="Consolas"/>
              <a:cs typeface="Consolas"/>
            </a:endParaRPr>
          </a:p>
          <a:p>
            <a:pPr marL="745490">
              <a:lnSpc>
                <a:spcPct val="100000"/>
              </a:lnSpc>
            </a:pP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5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Critical</a:t>
            </a:r>
            <a:r>
              <a:rPr dirty="0" sz="1500" spc="-4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546E79"/>
                </a:solidFill>
                <a:latin typeface="Consolas"/>
                <a:cs typeface="Consolas"/>
              </a:rPr>
              <a:t>section</a:t>
            </a:r>
            <a:endParaRPr sz="1500">
              <a:latin typeface="Consolas"/>
              <a:cs typeface="Consolas"/>
            </a:endParaRPr>
          </a:p>
          <a:p>
            <a:pPr marL="326390">
              <a:lnSpc>
                <a:spcPct val="100000"/>
              </a:lnSpc>
            </a:pP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500" spc="-4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finally</a:t>
            </a:r>
            <a:r>
              <a:rPr dirty="0" sz="15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500">
              <a:latin typeface="Consolas"/>
              <a:cs typeface="Consolas"/>
            </a:endParaRPr>
          </a:p>
          <a:p>
            <a:pPr marL="745490">
              <a:lnSpc>
                <a:spcPct val="100000"/>
              </a:lnSpc>
            </a:pPr>
            <a:r>
              <a:rPr dirty="0" sz="15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5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500" spc="-5">
                <a:solidFill>
                  <a:srgbClr val="82B1FF"/>
                </a:solidFill>
                <a:latin typeface="Consolas"/>
                <a:cs typeface="Consolas"/>
              </a:rPr>
              <a:t>getIntrinsicLock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5">
                <a:solidFill>
                  <a:srgbClr val="C3CEE3"/>
                </a:solidFill>
                <a:latin typeface="Consolas"/>
                <a:cs typeface="Consolas"/>
              </a:rPr>
              <a:t>.unlock</a:t>
            </a:r>
            <a:r>
              <a:rPr dirty="0" sz="15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5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500">
              <a:latin typeface="Consolas"/>
              <a:cs typeface="Consolas"/>
            </a:endParaRPr>
          </a:p>
          <a:p>
            <a:pPr marL="326390">
              <a:lnSpc>
                <a:spcPct val="100000"/>
              </a:lnSpc>
            </a:pP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5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15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7870190" cy="172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4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mensajes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pueden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responder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objetos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clase</a:t>
            </a:r>
            <a:r>
              <a:rPr dirty="0" sz="20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Object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conjunto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funcionan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cola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espera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aplicar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problemas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tipo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productor-consumidor.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042909" cy="34842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5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  <a:p>
            <a:pPr marL="469900" indent="-382270">
              <a:lnSpc>
                <a:spcPts val="2395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Funciona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semáforo.</a:t>
            </a:r>
            <a:endParaRPr sz="2000">
              <a:latin typeface="Arial"/>
              <a:cs typeface="Arial"/>
            </a:endParaRPr>
          </a:p>
          <a:p>
            <a:pPr marL="469900" marR="221615" indent="-382270">
              <a:lnSpc>
                <a:spcPct val="115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i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invoca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wait(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queda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bloqueado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col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 de 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espera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ordenada por orden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 llegada.</a:t>
            </a:r>
            <a:endParaRPr sz="2000">
              <a:latin typeface="Arial"/>
              <a:cs typeface="Arial"/>
            </a:endParaRPr>
          </a:p>
          <a:p>
            <a:pPr marL="469900" marR="5080" indent="-382270">
              <a:lnSpc>
                <a:spcPct val="115599"/>
              </a:lnSpc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notify(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despiert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prime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cola.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Luego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,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thread 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despertando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medida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vuelve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invocar</a:t>
            </a:r>
            <a:r>
              <a:rPr dirty="0" sz="20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notify()</a:t>
            </a:r>
            <a:endParaRPr sz="2000">
              <a:latin typeface="Consolas"/>
              <a:cs typeface="Consolas"/>
            </a:endParaRPr>
          </a:p>
          <a:p>
            <a:pPr marL="469900" marR="36830" indent="-382270">
              <a:lnSpc>
                <a:spcPct val="115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i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hacemo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notify(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ante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hay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cola,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los 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siguientes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hilo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invoque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wait(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quedará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bloqueados.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Ambos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métodos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deben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invocarse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dentro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block/método</a:t>
            </a:r>
            <a:endParaRPr sz="20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375"/>
              </a:spcBef>
            </a:pP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syncronized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023225" cy="17030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50">
              <a:latin typeface="Arial"/>
              <a:cs typeface="Arial"/>
            </a:endParaRPr>
          </a:p>
          <a:p>
            <a:pPr marL="12700" marR="5080">
              <a:lnSpc>
                <a:spcPct val="115599"/>
              </a:lnSpc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Implementa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utilizand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wai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notif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y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cumpla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el 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siguiente requisito: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Si la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está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vacía,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próximo thread que invoque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queue.pop(element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3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bloquea.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39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Concurrencia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96" y="1168603"/>
            <a:ext cx="8223884" cy="154940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409575" indent="-397510">
              <a:lnSpc>
                <a:spcPct val="100000"/>
              </a:lnSpc>
              <a:spcBef>
                <a:spcPts val="459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ejecución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simultánea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dos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más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ct val="100000"/>
              </a:lnSpc>
              <a:spcBef>
                <a:spcPts val="359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ejecutan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forma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alternada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tiempo.</a:t>
            </a:r>
            <a:endParaRPr sz="2200">
              <a:latin typeface="Arial"/>
              <a:cs typeface="Arial"/>
            </a:endParaRPr>
          </a:p>
          <a:p>
            <a:pPr marL="409575" marR="5080" indent="-397510">
              <a:lnSpc>
                <a:spcPct val="113599"/>
              </a:lnSpc>
              <a:buChar char="●"/>
              <a:tabLst>
                <a:tab pos="409575" algn="l"/>
                <a:tab pos="410209" algn="l"/>
              </a:tabLst>
            </a:pP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 cada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tareas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le asigna un periodo de tiempo para utilizar el </a:t>
            </a:r>
            <a:r>
              <a:rPr dirty="0" sz="2200" spc="-6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procesador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de forma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alternada.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4801870" cy="36899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75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D0D0FF"/>
                </a:solidFill>
                <a:latin typeface="Consolas"/>
                <a:cs typeface="Consolas"/>
              </a:rPr>
              <a:t>timeout</a:t>
            </a:r>
            <a:r>
              <a:rPr dirty="0" sz="1200" spc="-20">
                <a:solidFill>
                  <a:srgbClr val="D0D0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3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2500L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testAsyncPush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2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598170" marR="1429385" indent="-334645">
              <a:lnSpc>
                <a:spcPct val="114599"/>
              </a:lnSpc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asyncPush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(()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queue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push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queue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push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Consolas"/>
              <a:cs typeface="Consolas"/>
            </a:endParaRPr>
          </a:p>
          <a:p>
            <a:pPr marL="263525" marR="3021330">
              <a:lnSpc>
                <a:spcPct val="114599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asyncPus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h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star</a:t>
            </a:r>
            <a:r>
              <a:rPr dirty="0" sz="1200">
                <a:solidFill>
                  <a:srgbClr val="82B1FF"/>
                </a:solidFill>
                <a:latin typeface="Consolas"/>
                <a:cs typeface="Consolas"/>
              </a:rPr>
              <a:t>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55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 marR="1177925">
              <a:lnSpc>
                <a:spcPct val="114599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queue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pop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queue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pop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2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5304790" cy="3899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  <a:p>
            <a:pPr marL="263525" marR="2769870" indent="-251460">
              <a:lnSpc>
                <a:spcPct val="114599"/>
              </a:lnSpc>
              <a:spcBef>
                <a:spcPts val="1465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4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</a:t>
            </a:r>
            <a:r>
              <a:rPr dirty="0" sz="1200" spc="6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Queue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4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private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tail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 marR="1345565" indent="-33528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synchronized</a:t>
            </a:r>
            <a:r>
              <a:rPr dirty="0" sz="1200" spc="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Queue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push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&lt;&gt;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 marR="508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if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</a:t>
            </a:r>
            <a:r>
              <a:rPr dirty="0" sz="1200" spc="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==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null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</a:t>
            </a:r>
            <a:r>
              <a:rPr dirty="0" sz="1200" spc="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else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tail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tail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 marR="3691254">
              <a:lnSpc>
                <a:spcPct val="114599"/>
              </a:lnSpc>
            </a:pP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notify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1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598805" marR="255904" indent="-33528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synchronized</a:t>
            </a:r>
            <a:r>
              <a:rPr dirty="0" sz="1200" spc="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pop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2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if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</a:t>
            </a:r>
            <a:r>
              <a:rPr dirty="0" sz="1200" spc="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==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null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wait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 marR="3021330">
              <a:lnSpc>
                <a:spcPct val="114599"/>
              </a:lnSpc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2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1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head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6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4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172910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Wait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dirty="0" sz="2200" spc="-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notify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1715410"/>
            <a:ext cx="4634230" cy="2120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63525" marR="3021330" indent="-251460">
              <a:lnSpc>
                <a:spcPct val="114599"/>
              </a:lnSpc>
              <a:spcBef>
                <a:spcPts val="10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private</a:t>
            </a:r>
            <a:r>
              <a:rPr dirty="0" sz="1200" spc="-3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private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675005">
              <a:lnSpc>
                <a:spcPct val="2291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Node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D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value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1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Node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next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next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3676" y="1757799"/>
            <a:ext cx="7271384" cy="951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Hasta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ahora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muy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lindo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mucho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practicar</a:t>
            </a:r>
            <a:r>
              <a:rPr dirty="0" sz="22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pero…</a:t>
            </a:r>
            <a:endParaRPr sz="2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1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suena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que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estamos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reinventando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rueda,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no?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25095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Locking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9967" y="1120640"/>
            <a:ext cx="8010525" cy="2844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94335" marR="5080" indent="-382270">
              <a:lnSpc>
                <a:spcPct val="115599"/>
              </a:lnSpc>
              <a:spcBef>
                <a:spcPts val="100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Son estructuras de datos que incorporar locking para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sincronizar su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acceso/modificación.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Particionan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datos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disminuir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locking.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Pobre</a:t>
            </a:r>
            <a:r>
              <a:rPr dirty="0" sz="20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consistencia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iteradores.</a:t>
            </a:r>
            <a:endParaRPr sz="2000">
              <a:latin typeface="Arial"/>
              <a:cs typeface="Arial"/>
            </a:endParaRPr>
          </a:p>
          <a:p>
            <a:pPr lvl="1" marL="851535" marR="463550" indent="-382270">
              <a:lnSpc>
                <a:spcPct val="115599"/>
              </a:lnSpc>
              <a:buChar char="○"/>
              <a:tabLst>
                <a:tab pos="851535" algn="l"/>
                <a:tab pos="852169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iterador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muestra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estado de una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colección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antes de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ser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creado.</a:t>
            </a:r>
            <a:endParaRPr sz="2000">
              <a:latin typeface="Arial"/>
              <a:cs typeface="Arial"/>
            </a:endParaRPr>
          </a:p>
          <a:p>
            <a:pPr lvl="1" marL="851535" marR="267335" indent="-382270">
              <a:lnSpc>
                <a:spcPct val="115599"/>
              </a:lnSpc>
              <a:buChar char="○"/>
              <a:tabLst>
                <a:tab pos="851535" algn="l"/>
                <a:tab pos="852169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arroj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ConcurrenModificationExceptio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dirty="0" sz="2000" spc="-51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 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modifica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mientra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iterada.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8143240" cy="27984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ConcurrentHashMap</a:t>
            </a:r>
            <a:endParaRPr sz="2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Consolas"/>
              <a:cs typeface="Consolas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20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locking</a:t>
            </a:r>
            <a:r>
              <a:rPr dirty="0" sz="20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incorporado.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Pero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esto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suficiente?</a:t>
            </a:r>
            <a:endParaRPr sz="2000">
              <a:latin typeface="Arial"/>
              <a:cs typeface="Arial"/>
            </a:endParaRPr>
          </a:p>
          <a:p>
            <a:pPr lvl="1" marL="927100" marR="508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Supongamos que queremos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contar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 frecuencia de un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conjunto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palabras.</a:t>
            </a:r>
            <a:endParaRPr sz="2000">
              <a:latin typeface="Arial"/>
              <a:cs typeface="Arial"/>
            </a:endParaRPr>
          </a:p>
          <a:p>
            <a:pPr lvl="1" marL="927100" marR="282575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Tenemos un hash donde la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clave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una palabra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valor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contador.</a:t>
            </a:r>
            <a:endParaRPr sz="2000">
              <a:latin typeface="Arial"/>
              <a:cs typeface="Arial"/>
            </a:endParaRPr>
          </a:p>
          <a:p>
            <a:pPr lvl="1" marL="92710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incrementa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valor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encontrar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palabra.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7248"/>
            <a:ext cx="5985510" cy="28365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ConcurrentHashMap</a:t>
            </a:r>
            <a:endParaRPr sz="2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Entonces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actualizamos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contador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como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sigue: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100">
              <a:latin typeface="Arial"/>
              <a:cs typeface="Arial"/>
            </a:endParaRPr>
          </a:p>
          <a:p>
            <a:pPr marL="12700">
              <a:lnSpc>
                <a:spcPts val="1664"/>
              </a:lnSpc>
            </a:pPr>
            <a:r>
              <a:rPr dirty="0" sz="1400" spc="-5">
                <a:solidFill>
                  <a:srgbClr val="C3E78D"/>
                </a:solidFill>
                <a:latin typeface="Consolas"/>
                <a:cs typeface="Consolas"/>
              </a:rPr>
              <a:t>Map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Long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4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wordsFrequency</a:t>
            </a:r>
            <a:r>
              <a:rPr dirty="0" sz="1400" spc="1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4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new 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ConcurrentHashMap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&lt;&gt;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50"/>
              </a:lnSpc>
            </a:pP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...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ts val="1650"/>
              </a:lnSpc>
            </a:pP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Long</a:t>
            </a:r>
            <a:r>
              <a:rPr dirty="0" sz="1400" spc="-2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oldCount</a:t>
            </a:r>
            <a:r>
              <a:rPr dirty="0" sz="1400" spc="-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4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wordsFrequency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E787"/>
                </a:solidFill>
                <a:latin typeface="Consolas"/>
                <a:cs typeface="Consolas"/>
              </a:rPr>
              <a:t>"word"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 marL="12700" marR="883919">
              <a:lnSpc>
                <a:spcPts val="1650"/>
              </a:lnSpc>
              <a:spcBef>
                <a:spcPts val="65"/>
              </a:spcBef>
            </a:pP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Long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newCount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oldCount 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==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null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? </a:t>
            </a:r>
            <a:r>
              <a:rPr dirty="0" sz="1400">
                <a:solidFill>
                  <a:srgbClr val="F67668"/>
                </a:solidFill>
                <a:latin typeface="Consolas"/>
                <a:cs typeface="Consolas"/>
              </a:rPr>
              <a:t>1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: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oldCount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4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400" spc="-75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wordsFrequency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put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E787"/>
                </a:solidFill>
                <a:latin typeface="Consolas"/>
                <a:cs typeface="Consolas"/>
              </a:rPr>
              <a:t>"word"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92BDEC"/>
                </a:solidFill>
                <a:latin typeface="Consolas"/>
                <a:cs typeface="Consolas"/>
              </a:rPr>
              <a:t>newCount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3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Esto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correcto?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opinan?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357234" cy="29508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5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ConcurrentHashMap</a:t>
            </a:r>
            <a:endParaRPr sz="2200">
              <a:latin typeface="Consolas"/>
              <a:cs typeface="Consolas"/>
            </a:endParaRPr>
          </a:p>
          <a:p>
            <a:pPr marL="469900" marR="65405" indent="-382270">
              <a:lnSpc>
                <a:spcPts val="2400"/>
              </a:lnSpc>
              <a:spcBef>
                <a:spcPts val="7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Mal!.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estamos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sincronizando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modificación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valor.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Otro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 </a:t>
            </a:r>
            <a:r>
              <a:rPr dirty="0" sz="2000" spc="-5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estar incrementando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mismo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tiempo.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ts val="232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Entonces?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bloqueamos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mano?.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No,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maneja.</a:t>
            </a:r>
            <a:endParaRPr sz="20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1975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wordsFrequency.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compute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E787"/>
                </a:solidFill>
                <a:latin typeface="Consolas"/>
                <a:cs typeface="Consolas"/>
              </a:rPr>
              <a:t>"word"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key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4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400" spc="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==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null</a:t>
            </a:r>
            <a:r>
              <a:rPr dirty="0" sz="14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?</a:t>
            </a:r>
            <a:r>
              <a:rPr dirty="0" sz="14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400" spc="-5">
                <a:solidFill>
                  <a:srgbClr val="F67668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: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4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400" b="1">
                <a:solidFill>
                  <a:srgbClr val="80CBC4"/>
                </a:solidFill>
                <a:latin typeface="Consolas"/>
                <a:cs typeface="Consolas"/>
              </a:rPr>
              <a:t>+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2000">
              <a:latin typeface="Consolas"/>
              <a:cs typeface="Consolas"/>
            </a:endParaRPr>
          </a:p>
          <a:p>
            <a:pPr marL="469900" marR="5080" indent="-382270">
              <a:lnSpc>
                <a:spcPct val="100000"/>
              </a:lnSpc>
              <a:spcBef>
                <a:spcPts val="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comput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2000" spc="-5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atómic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(Lockea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partición)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.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Ningú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otr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puede 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operar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está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ejecutando este lambda.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Font typeface="Arial"/>
              <a:buChar char="●"/>
              <a:tabLst>
                <a:tab pos="469265" algn="l"/>
                <a:tab pos="469900" algn="l"/>
                <a:tab pos="2913380" algn="l"/>
                <a:tab pos="5413375" algn="l"/>
              </a:tabLst>
            </a:pP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computeIfPresen</a:t>
            </a:r>
            <a:r>
              <a:rPr dirty="0" sz="2000" spc="1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,	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computeIfAbsen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2000" spc="1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	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merg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2000" spc="-5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variantes.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100695" cy="3046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ConcurrentHashMap</a:t>
            </a:r>
            <a:endParaRPr sz="2200">
              <a:latin typeface="Consolas"/>
              <a:cs typeface="Consolas"/>
            </a:endParaRPr>
          </a:p>
          <a:p>
            <a:pPr marL="12700" marR="1160780">
              <a:lnSpc>
                <a:spcPts val="4730"/>
              </a:lnSpc>
              <a:spcBef>
                <a:spcPts val="225"/>
              </a:spcBef>
            </a:pPr>
            <a:r>
              <a:rPr dirty="0" sz="1600" spc="-5">
                <a:solidFill>
                  <a:srgbClr val="C3CEE3"/>
                </a:solidFill>
                <a:latin typeface="Arial"/>
                <a:cs typeface="Arial"/>
              </a:rPr>
              <a:t>wordsFrequency.</a:t>
            </a:r>
            <a:r>
              <a:rPr dirty="0" sz="1600" spc="-5">
                <a:solidFill>
                  <a:srgbClr val="82B1FF"/>
                </a:solidFill>
                <a:latin typeface="Arial"/>
                <a:cs typeface="Arial"/>
              </a:rPr>
              <a:t>merge</a:t>
            </a:r>
            <a:r>
              <a:rPr dirty="0" sz="1600" spc="-5">
                <a:solidFill>
                  <a:srgbClr val="788194"/>
                </a:solidFill>
                <a:latin typeface="Arial"/>
                <a:cs typeface="Arial"/>
              </a:rPr>
              <a:t>(</a:t>
            </a:r>
            <a:r>
              <a:rPr dirty="0" sz="1600" spc="-5">
                <a:solidFill>
                  <a:srgbClr val="C3E787"/>
                </a:solidFill>
                <a:latin typeface="Arial"/>
                <a:cs typeface="Arial"/>
              </a:rPr>
              <a:t>"word"</a:t>
            </a:r>
            <a:r>
              <a:rPr dirty="0" sz="1600" spc="-5">
                <a:solidFill>
                  <a:srgbClr val="A7DBD8"/>
                </a:solidFill>
                <a:latin typeface="Arial"/>
                <a:cs typeface="Arial"/>
              </a:rPr>
              <a:t>, </a:t>
            </a:r>
            <a:r>
              <a:rPr dirty="0" sz="1600" spc="-5">
                <a:solidFill>
                  <a:srgbClr val="F67668"/>
                </a:solidFill>
                <a:latin typeface="Arial"/>
                <a:cs typeface="Arial"/>
              </a:rPr>
              <a:t>1L</a:t>
            </a:r>
            <a:r>
              <a:rPr dirty="0" sz="1600" spc="-5">
                <a:solidFill>
                  <a:srgbClr val="A7DBD8"/>
                </a:solidFill>
                <a:latin typeface="Arial"/>
                <a:cs typeface="Arial"/>
              </a:rPr>
              <a:t>, </a:t>
            </a:r>
            <a:r>
              <a:rPr dirty="0" sz="1600" spc="-5">
                <a:solidFill>
                  <a:srgbClr val="788194"/>
                </a:solidFill>
                <a:latin typeface="Arial"/>
                <a:cs typeface="Arial"/>
              </a:rPr>
              <a:t>(</a:t>
            </a:r>
            <a:r>
              <a:rPr dirty="0" sz="1600" spc="-5">
                <a:solidFill>
                  <a:srgbClr val="FF5370"/>
                </a:solidFill>
                <a:latin typeface="Arial"/>
                <a:cs typeface="Arial"/>
              </a:rPr>
              <a:t>count</a:t>
            </a:r>
            <a:r>
              <a:rPr dirty="0" sz="1600" spc="-5">
                <a:solidFill>
                  <a:srgbClr val="A7DBD8"/>
                </a:solidFill>
                <a:latin typeface="Arial"/>
                <a:cs typeface="Arial"/>
              </a:rPr>
              <a:t>, </a:t>
            </a:r>
            <a:r>
              <a:rPr dirty="0" sz="1600" spc="-5">
                <a:solidFill>
                  <a:srgbClr val="FF5370"/>
                </a:solidFill>
                <a:latin typeface="Arial"/>
                <a:cs typeface="Arial"/>
              </a:rPr>
              <a:t>increment</a:t>
            </a:r>
            <a:r>
              <a:rPr dirty="0" sz="1600" spc="-5">
                <a:solidFill>
                  <a:srgbClr val="788194"/>
                </a:solidFill>
                <a:latin typeface="Arial"/>
                <a:cs typeface="Arial"/>
              </a:rPr>
              <a:t>) </a:t>
            </a:r>
            <a:r>
              <a:rPr dirty="0" sz="1600">
                <a:solidFill>
                  <a:srgbClr val="C3CEE3"/>
                </a:solidFill>
                <a:latin typeface="Arial"/>
                <a:cs typeface="Arial"/>
              </a:rPr>
              <a:t>-&gt; </a:t>
            </a:r>
            <a:r>
              <a:rPr dirty="0" sz="1600">
                <a:solidFill>
                  <a:srgbClr val="FF5370"/>
                </a:solidFill>
                <a:latin typeface="Arial"/>
                <a:cs typeface="Arial"/>
              </a:rPr>
              <a:t>count </a:t>
            </a:r>
            <a:r>
              <a:rPr dirty="0" sz="1600" b="1">
                <a:solidFill>
                  <a:srgbClr val="80CBC4"/>
                </a:solidFill>
                <a:latin typeface="Arial"/>
                <a:cs typeface="Arial"/>
              </a:rPr>
              <a:t>+ </a:t>
            </a:r>
            <a:r>
              <a:rPr dirty="0" sz="1600" spc="-5">
                <a:solidFill>
                  <a:srgbClr val="FF5370"/>
                </a:solidFill>
                <a:latin typeface="Arial"/>
                <a:cs typeface="Arial"/>
              </a:rPr>
              <a:t>increment</a:t>
            </a:r>
            <a:r>
              <a:rPr dirty="0" sz="1600" spc="-5">
                <a:solidFill>
                  <a:srgbClr val="788194"/>
                </a:solidFill>
                <a:latin typeface="Arial"/>
                <a:cs typeface="Arial"/>
              </a:rPr>
              <a:t>)</a:t>
            </a:r>
            <a:r>
              <a:rPr dirty="0" sz="1600" spc="-5">
                <a:solidFill>
                  <a:srgbClr val="A7DBD8"/>
                </a:solidFill>
                <a:latin typeface="Arial"/>
                <a:cs typeface="Arial"/>
              </a:rPr>
              <a:t>; </a:t>
            </a:r>
            <a:r>
              <a:rPr dirty="0" sz="1600" spc="-430">
                <a:solidFill>
                  <a:srgbClr val="A7DBD8"/>
                </a:solidFill>
                <a:latin typeface="Arial"/>
                <a:cs typeface="Arial"/>
              </a:rPr>
              <a:t> </a:t>
            </a:r>
            <a:r>
              <a:rPr dirty="0" sz="1600" spc="-5">
                <a:solidFill>
                  <a:srgbClr val="F67668"/>
                </a:solidFill>
                <a:latin typeface="Arial"/>
                <a:cs typeface="Arial"/>
              </a:rPr>
              <a:t>1L</a:t>
            </a:r>
            <a:r>
              <a:rPr dirty="0" sz="1600" spc="-10">
                <a:solidFill>
                  <a:srgbClr val="F67668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 el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valor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inicial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incremento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vez.</a:t>
            </a:r>
            <a:endParaRPr sz="2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855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Importante</a:t>
            </a:r>
            <a:endParaRPr sz="2000">
              <a:latin typeface="Arial"/>
              <a:cs typeface="Arial"/>
            </a:endParaRPr>
          </a:p>
          <a:p>
            <a:pPr marL="469900" indent="-351790">
              <a:lnSpc>
                <a:spcPct val="100000"/>
              </a:lnSpc>
              <a:buClr>
                <a:srgbClr val="C3CEE3"/>
              </a:buClr>
              <a:buSzPct val="80000"/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Estos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lambdas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(atómicos)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lockean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mientra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ejecuten.</a:t>
            </a:r>
            <a:endParaRPr sz="2000">
              <a:latin typeface="Arial"/>
              <a:cs typeface="Arial"/>
            </a:endParaRPr>
          </a:p>
          <a:p>
            <a:pPr marL="469900" indent="-351790">
              <a:lnSpc>
                <a:spcPct val="100000"/>
              </a:lnSpc>
              <a:buClr>
                <a:srgbClr val="C3CEE3"/>
              </a:buClr>
              <a:buSzPct val="80000"/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Agregar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mínimo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codigo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necesario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actualizar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valor.</a:t>
            </a:r>
            <a:endParaRPr sz="2000">
              <a:latin typeface="Arial"/>
              <a:cs typeface="Arial"/>
            </a:endParaRPr>
          </a:p>
          <a:p>
            <a:pPr marL="469900" indent="-351790">
              <a:lnSpc>
                <a:spcPct val="100000"/>
              </a:lnSpc>
              <a:buClr>
                <a:srgbClr val="C3CEE3"/>
              </a:buClr>
              <a:buSzPct val="80000"/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20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mas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performante</a:t>
            </a:r>
            <a:r>
              <a:rPr dirty="0" sz="20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possible.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5807075" cy="3442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  <a:p>
            <a:pPr marL="179705" marR="2853690" indent="-167640">
              <a:lnSpc>
                <a:spcPct val="197900"/>
              </a:lnSpc>
              <a:spcBef>
                <a:spcPts val="4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 class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ExecutorServiceTest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private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Map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@Before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setUp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ConcurrentHashMap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&lt;&gt;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0"/>
              </a:lnSpc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incrementKeyValueUsingCompute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35"/>
              </a:lnSpc>
            </a:pP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compute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==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null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?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: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431165">
              <a:lnSpc>
                <a:spcPts val="143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0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0264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Son</a:t>
            </a:r>
            <a:r>
              <a:rPr dirty="0" spc="-50"/>
              <a:t> </a:t>
            </a:r>
            <a:r>
              <a:rPr dirty="0" spc="-5"/>
              <a:t>iguales?...</a:t>
            </a:r>
            <a:r>
              <a:rPr dirty="0" spc="-45"/>
              <a:t> </a:t>
            </a:r>
            <a:r>
              <a:rPr dirty="0" spc="-5"/>
              <a:t>No!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7474" y="1343576"/>
            <a:ext cx="3874135" cy="1282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marR="5080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Concurrencia es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ejecutar varias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 tareas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utilizando el procesador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en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forma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alternada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(Una rodaja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tiempo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tareas).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7474" y="3315250"/>
            <a:ext cx="3746500" cy="968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marR="5080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ejecutar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varias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 tareas</a:t>
            </a:r>
            <a:r>
              <a:rPr dirty="0" sz="1800" spc="-3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dirty="0" sz="18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forma</a:t>
            </a:r>
            <a:r>
              <a:rPr dirty="0" sz="18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simultánea</a:t>
            </a:r>
            <a:r>
              <a:rPr dirty="0" sz="18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(un </a:t>
            </a:r>
            <a:r>
              <a:rPr dirty="0" sz="1800" spc="-484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núcleo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tarea).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16450" y="1117600"/>
            <a:ext cx="2924019" cy="3597101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7064375" cy="38042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  <a:p>
            <a:pPr marL="179705">
              <a:lnSpc>
                <a:spcPts val="1430"/>
              </a:lnSpc>
              <a:spcBef>
                <a:spcPts val="25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incrementKeyValueUsingMerge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430530" marR="508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merge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currentValue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defaultValue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currentValue</a:t>
            </a:r>
            <a:r>
              <a:rPr dirty="0" sz="1200" spc="2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defaultValue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merge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currentValue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defaultValue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 spc="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currentValue</a:t>
            </a:r>
            <a:r>
              <a:rPr dirty="0" sz="1200" spc="2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defaultValue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onsolas"/>
              <a:cs typeface="Consolas"/>
            </a:endParaRPr>
          </a:p>
          <a:p>
            <a:pPr marL="43116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0"/>
              </a:lnSpc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incrementKeyValueUsingIfAbsentAndIfPresent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431165" marR="1177925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computeIfAbsent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key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computeIfPresent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50">
              <a:latin typeface="Consolas"/>
              <a:cs typeface="Consolas"/>
            </a:endParaRPr>
          </a:p>
          <a:p>
            <a:pPr marL="431165">
              <a:lnSpc>
                <a:spcPts val="143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5890895" cy="25374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  <a:p>
            <a:pPr marL="179705">
              <a:lnSpc>
                <a:spcPts val="1430"/>
              </a:lnSpc>
              <a:spcBef>
                <a:spcPts val="145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incrementKeyValueUsingPutIfAbsentAndIfPresent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431165" marR="3440429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putIfAbsent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6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375"/>
              </a:lnSpc>
            </a:pP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computeIfPresent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value</a:t>
            </a:r>
            <a:r>
              <a:rPr dirty="0" sz="1200" spc="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43116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43116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KEY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79705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228965" cy="34080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5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BlockingQueue</a:t>
            </a:r>
            <a:endParaRPr sz="2200">
              <a:latin typeface="Consolas"/>
              <a:cs typeface="Consolas"/>
            </a:endParaRPr>
          </a:p>
          <a:p>
            <a:pPr marL="469900" indent="-382270">
              <a:lnSpc>
                <a:spcPts val="2395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Comúnmente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usada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coordinar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trabajo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entre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tareas.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producen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elementos,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insertan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consumen,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remueven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elementos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cola.</a:t>
            </a:r>
            <a:endParaRPr sz="2000">
              <a:latin typeface="Arial"/>
              <a:cs typeface="Arial"/>
            </a:endParaRPr>
          </a:p>
          <a:p>
            <a:pPr marL="469900" marR="508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Si agrego un elemento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cuando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está llena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borro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cuando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está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vacía,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 operación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bloquea.</a:t>
            </a:r>
            <a:endParaRPr sz="2000">
              <a:latin typeface="Arial"/>
              <a:cs typeface="Arial"/>
            </a:endParaRPr>
          </a:p>
          <a:p>
            <a:pPr marL="469900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forma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balancear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carga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trabajo.</a:t>
            </a:r>
            <a:endParaRPr sz="2000">
              <a:latin typeface="Arial"/>
              <a:cs typeface="Arial"/>
            </a:endParaRPr>
          </a:p>
          <a:p>
            <a:pPr lvl="1" marL="927100" marR="1001394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Si los productores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son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lentos, los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consumidores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quedan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bloqueados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 espera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 nuevo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elemento.</a:t>
            </a:r>
            <a:endParaRPr sz="2000">
              <a:latin typeface="Arial"/>
              <a:cs typeface="Arial"/>
            </a:endParaRPr>
          </a:p>
          <a:p>
            <a:pPr lvl="1" marL="927100" marR="462915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Si los productores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más rápido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 los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consumidores,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quedan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bloqueados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hasta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consumidor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remueve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elemento.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172450" cy="24936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BlockingQueue</a:t>
            </a:r>
            <a:endParaRPr sz="2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Consolas"/>
              <a:cs typeface="Consolas"/>
            </a:endParaRPr>
          </a:p>
          <a:p>
            <a:pPr marL="469900" marR="17145" indent="-382270">
              <a:lnSpc>
                <a:spcPct val="100000"/>
              </a:lnSpc>
              <a:buChar char="●"/>
              <a:tabLst>
                <a:tab pos="469265" algn="l"/>
                <a:tab pos="469900" algn="l"/>
                <a:tab pos="252984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Hay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3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categorías	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métodos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sincronizados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según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acción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2000" spc="-5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realiza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la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cola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está llena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vacía.</a:t>
            </a:r>
            <a:endParaRPr sz="2000">
              <a:latin typeface="Arial"/>
              <a:cs typeface="Arial"/>
            </a:endParaRPr>
          </a:p>
          <a:p>
            <a:pPr lvl="1" marL="92710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bloquean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:</a:t>
            </a:r>
            <a:r>
              <a:rPr dirty="0" sz="20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pu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tak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lvl="1" marL="92710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arroja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excepción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:</a:t>
            </a:r>
            <a:r>
              <a:rPr dirty="0" sz="20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ad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,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remov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elemen</a:t>
            </a:r>
            <a:r>
              <a:rPr dirty="0" sz="2000" spc="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  <a:p>
            <a:pPr lvl="1" marL="927100" marR="5080" indent="-382270">
              <a:lnSpc>
                <a:spcPct val="100000"/>
              </a:lnSpc>
              <a:buChar char="○"/>
              <a:tabLst>
                <a:tab pos="926465" algn="l"/>
                <a:tab pos="92710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retornan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fail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indicator(retorna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null,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true/false),</a:t>
            </a:r>
            <a:r>
              <a:rPr dirty="0" sz="2000" spc="5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offer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2000" spc="-5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pol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2000" spc="-54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pee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k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201993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BlockingQueue</a:t>
            </a:r>
            <a:endParaRPr sz="2200">
              <a:latin typeface="Consolas"/>
              <a:cs typeface="Consola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503825"/>
            <a:ext cx="517207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10">
                <a:solidFill>
                  <a:srgbClr val="FFFFFF"/>
                </a:solidFill>
                <a:latin typeface="Arial"/>
                <a:cs typeface="Arial"/>
              </a:rPr>
              <a:t>Estructuras</a:t>
            </a:r>
            <a:r>
              <a:rPr dirty="0" sz="28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800" spc="-3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dirty="0" sz="2800" spc="-3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Threadsafe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6837" y="1973925"/>
            <a:ext cx="4330324" cy="2639499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239759" cy="232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BlockingQueue</a:t>
            </a:r>
            <a:endParaRPr sz="2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205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ArrayBlockingQueue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fija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momento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crearla.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cambiar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fijada.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máximo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posible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Integer.MAX_VALUE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Crear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array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gran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consumir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espacio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memoria.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cambiar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creada.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8048625" cy="25692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Consolas"/>
                <a:cs typeface="Consolas"/>
              </a:rPr>
              <a:t>BlockingQueue</a:t>
            </a:r>
            <a:endParaRPr sz="2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85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LinkedBlockingQueue</a:t>
            </a:r>
            <a:endParaRPr sz="1800">
              <a:latin typeface="Consolas"/>
              <a:cs typeface="Consolas"/>
            </a:endParaRPr>
          </a:p>
          <a:p>
            <a:pPr marL="469900" marR="5080" indent="-367030">
              <a:lnSpc>
                <a:spcPct val="1006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Su tamaño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incrementa dinámicamente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 medida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(Se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agregan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nodos).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defecto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máximo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Integer.MAX_VALUE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469900" marR="473075" indent="-367030">
              <a:lnSpc>
                <a:spcPct val="1006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Crea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LinkedLis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gra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tamañ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consume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espaci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en 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memoria.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modificar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creada.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55975"/>
            <a:ext cx="3495040" cy="3139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estructuras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50">
              <a:latin typeface="Arial"/>
              <a:cs typeface="Arial"/>
            </a:endParaRPr>
          </a:p>
          <a:p>
            <a:pPr marL="469900" indent="-351790">
              <a:lnSpc>
                <a:spcPct val="100000"/>
              </a:lnSpc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ConcurrentSkipListMap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ConcurrentSkipListSet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CopyOnWriteArrayList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CopyOnWriteArraySet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AtomicInteger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AtomicIntegerArray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AtomicIntegerFieldUpdater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AtomicReference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AtomicReferenceArray</a:t>
            </a:r>
            <a:endParaRPr sz="1600">
              <a:latin typeface="Consolas"/>
              <a:cs typeface="Consolas"/>
            </a:endParaRPr>
          </a:p>
          <a:p>
            <a:pPr marL="469900" indent="-351790">
              <a:lnSpc>
                <a:spcPct val="100000"/>
              </a:lnSpc>
              <a:spcBef>
                <a:spcPts val="3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AtomicReferenceFieldUpdater</a:t>
            </a:r>
            <a:endParaRPr sz="16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51720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Estructuras</a:t>
            </a:r>
            <a:r>
              <a:rPr dirty="0" spc="-35"/>
              <a:t> </a:t>
            </a:r>
            <a:r>
              <a:rPr dirty="0" spc="-5"/>
              <a:t>de</a:t>
            </a:r>
            <a:r>
              <a:rPr dirty="0" spc="-30"/>
              <a:t> </a:t>
            </a:r>
            <a:r>
              <a:rPr dirty="0" spc="-5"/>
              <a:t>datos</a:t>
            </a:r>
            <a:r>
              <a:rPr dirty="0" spc="-30"/>
              <a:t> </a:t>
            </a:r>
            <a:r>
              <a:rPr dirty="0" spc="-5"/>
              <a:t>Threadsafe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9967" y="1120640"/>
            <a:ext cx="8271509" cy="1787525"/>
          </a:xfrm>
          <a:prstGeom prst="rect">
            <a:avLst/>
          </a:prstGeom>
        </p:spPr>
        <p:txBody>
          <a:bodyPr wrap="square" lIns="0" tIns="60325" rIns="0" bIns="0" rtlCol="0" vert="horz">
            <a:spAutoFit/>
          </a:bodyPr>
          <a:lstStyle/>
          <a:p>
            <a:pPr marL="394335" indent="-382270">
              <a:lnSpc>
                <a:spcPct val="100000"/>
              </a:lnSpc>
              <a:spcBef>
                <a:spcPts val="475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20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utiliza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evitar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compartir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objetos</a:t>
            </a:r>
            <a:r>
              <a:rPr dirty="0" sz="20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non-threadsafe</a:t>
            </a:r>
            <a:r>
              <a:rPr dirty="0" sz="2000" spc="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entre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threads.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Evita</a:t>
            </a:r>
            <a:r>
              <a:rPr dirty="0" sz="2000" spc="-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sincronización(confinamiento).</a:t>
            </a:r>
            <a:endParaRPr sz="2000">
              <a:latin typeface="Arial"/>
              <a:cs typeface="Arial"/>
            </a:endParaRPr>
          </a:p>
          <a:p>
            <a:pPr marL="394335" marR="5080" indent="-382270">
              <a:lnSpc>
                <a:spcPct val="115599"/>
              </a:lnSpc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Cuand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threa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invoc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a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método</a:t>
            </a:r>
            <a:r>
              <a:rPr dirty="0" sz="20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FFFFFF"/>
                </a:solidFill>
                <a:latin typeface="Consolas"/>
                <a:cs typeface="Consolas"/>
              </a:rPr>
              <a:t>threadlocal.get(</a:t>
            </a:r>
            <a:r>
              <a:rPr dirty="0" sz="20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2000" spc="-53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obtien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una 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instancia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recurso.</a:t>
            </a:r>
            <a:endParaRPr sz="2000">
              <a:latin typeface="Arial"/>
              <a:cs typeface="Arial"/>
            </a:endParaRPr>
          </a:p>
          <a:p>
            <a:pPr marL="394335" indent="-382270">
              <a:lnSpc>
                <a:spcPct val="100000"/>
              </a:lnSpc>
              <a:spcBef>
                <a:spcPts val="375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propia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copia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recurso.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99898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ThreadLocal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72328"/>
            <a:ext cx="8404860" cy="364680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testFormantNumbersUsingExecutors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Double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totals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1500.15D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2500.15D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3500.15D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508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ThreadLocal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NumberFormat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formatter</a:t>
            </a:r>
            <a:r>
              <a:rPr dirty="0" sz="1200" spc="2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ThreadLocal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withInitial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NumberFormat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getCurrencyInstance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2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newFixedThreadPool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3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36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Function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getFutureResult</a:t>
            </a:r>
            <a:r>
              <a:rPr dirty="0" sz="1200" spc="2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future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try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1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catch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Exception</a:t>
            </a:r>
            <a:r>
              <a:rPr dirty="0" sz="1200" spc="1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exception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fail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exception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getMessage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null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stringTotals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totals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200">
              <a:latin typeface="Consolas"/>
              <a:cs typeface="Consolas"/>
            </a:endParaRPr>
          </a:p>
          <a:p>
            <a:pPr marL="934085">
              <a:lnSpc>
                <a:spcPts val="1425"/>
              </a:lnSpc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total</a:t>
            </a:r>
            <a:r>
              <a:rPr dirty="0" sz="1200" spc="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formatter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format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total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endParaRPr sz="1200">
              <a:latin typeface="Consolas"/>
              <a:cs typeface="Consolas"/>
            </a:endParaRPr>
          </a:p>
          <a:p>
            <a:pPr marL="934085">
              <a:lnSpc>
                <a:spcPts val="1425"/>
              </a:lnSpc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getFutureResult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932815">
              <a:lnSpc>
                <a:spcPts val="1435"/>
              </a:lnSpc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collect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toList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stringTotals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"$1,500.15"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"$2,500.15"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"$3,500.15"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0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99898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ThreadLocal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64058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Concurrencia</a:t>
            </a:r>
            <a:r>
              <a:rPr dirty="0" spc="-50"/>
              <a:t> </a:t>
            </a:r>
            <a:r>
              <a:rPr dirty="0"/>
              <a:t>vs.</a:t>
            </a:r>
            <a:r>
              <a:rPr dirty="0" spc="-45"/>
              <a:t> </a:t>
            </a:r>
            <a:r>
              <a:rPr dirty="0" spc="-10"/>
              <a:t>Paralelismo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9967" y="1167715"/>
            <a:ext cx="8066405" cy="23698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94335" marR="353060" indent="-382270">
              <a:lnSpc>
                <a:spcPct val="115599"/>
              </a:lnSpc>
              <a:spcBef>
                <a:spcPts val="100"/>
              </a:spcBef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concurrencia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suele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enfatizar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sincronización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manejar</a:t>
            </a:r>
            <a:r>
              <a:rPr dirty="0" sz="20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la </a:t>
            </a:r>
            <a:r>
              <a:rPr dirty="0" sz="2000" spc="-5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lectura/escritura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recursos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dentro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de un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programa.</a:t>
            </a:r>
            <a:endParaRPr sz="2000">
              <a:latin typeface="Arial"/>
              <a:cs typeface="Arial"/>
            </a:endParaRPr>
          </a:p>
          <a:p>
            <a:pPr marL="394335" marR="5080" indent="-382270">
              <a:lnSpc>
                <a:spcPct val="115599"/>
              </a:lnSpc>
              <a:buChar char="●"/>
              <a:tabLst>
                <a:tab pos="394335" algn="l"/>
                <a:tab pos="394970" algn="l"/>
              </a:tabLst>
            </a:pP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El paralelismo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suele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enfatizar el partir una tarea en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varias subtareas </a:t>
            </a:r>
            <a:r>
              <a:rPr dirty="0" sz="2000" spc="-5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aisladas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luego esperar la finalización de todas estas, para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finalmente</a:t>
            </a:r>
            <a:r>
              <a:rPr dirty="0" sz="20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construir</a:t>
            </a:r>
            <a:r>
              <a:rPr dirty="0" sz="2000" spc="-5">
                <a:solidFill>
                  <a:srgbClr val="ADADAD"/>
                </a:solidFill>
                <a:latin typeface="Arial"/>
                <a:cs typeface="Arial"/>
              </a:rPr>
              <a:t> un </a:t>
            </a:r>
            <a:r>
              <a:rPr dirty="0" sz="2000">
                <a:solidFill>
                  <a:srgbClr val="ADADAD"/>
                </a:solidFill>
                <a:latin typeface="Arial"/>
                <a:cs typeface="Arial"/>
              </a:rPr>
              <a:t>resultado.</a:t>
            </a:r>
            <a:endParaRPr sz="2000">
              <a:latin typeface="Arial"/>
              <a:cs typeface="Arial"/>
            </a:endParaRPr>
          </a:p>
          <a:p>
            <a:pPr algn="ctr" marL="149860">
              <a:lnSpc>
                <a:spcPct val="100000"/>
              </a:lnSpc>
              <a:spcBef>
                <a:spcPts val="1939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...Esto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no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está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escrito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piedra...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72328"/>
            <a:ext cx="8404860" cy="2560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testFormantNumbersUsingParallelStream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Double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totals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1500.15D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2500.15D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3500.15D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ThreadLocal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NumberFormat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formatter</a:t>
            </a:r>
            <a:r>
              <a:rPr dirty="0" sz="1200" spc="2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ThreadLocal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withInitial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NumberFormat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getCurrencyInstance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stringTotals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totals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200">
              <a:latin typeface="Consolas"/>
              <a:cs typeface="Consolas"/>
            </a:endParaRPr>
          </a:p>
          <a:p>
            <a:pPr marL="934085">
              <a:lnSpc>
                <a:spcPts val="1425"/>
              </a:lnSpc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total</a:t>
            </a:r>
            <a:r>
              <a:rPr dirty="0" sz="1200" spc="-1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 spc="-1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formatter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format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total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endParaRPr sz="1200">
              <a:latin typeface="Consolas"/>
              <a:cs typeface="Consolas"/>
            </a:endParaRPr>
          </a:p>
          <a:p>
            <a:pPr marL="932815">
              <a:lnSpc>
                <a:spcPts val="1435"/>
              </a:lnSpc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collect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toList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stringTotals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"$1,500.15"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"$2,500.15"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"$3,500.15"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99898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ThreadLocal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4234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Paralelismo</a:t>
            </a:r>
            <a:r>
              <a:rPr dirty="0" spc="-50"/>
              <a:t> </a:t>
            </a:r>
            <a:r>
              <a:rPr dirty="0"/>
              <a:t>&amp;</a:t>
            </a:r>
            <a:r>
              <a:rPr dirty="0" spc="-50"/>
              <a:t> </a:t>
            </a:r>
            <a:r>
              <a:rPr dirty="0" spc="-5"/>
              <a:t>Concurrencia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68603"/>
            <a:ext cx="8218805" cy="2730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3599"/>
              </a:lnSpc>
              <a:spcBef>
                <a:spcPts val="100"/>
              </a:spcBef>
            </a:pP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¿Con qué herramientas </a:t>
            </a:r>
            <a:r>
              <a:rPr dirty="0" sz="2200">
                <a:solidFill>
                  <a:srgbClr val="FFFFFF"/>
                </a:solidFill>
                <a:latin typeface="Arial"/>
                <a:cs typeface="Arial"/>
              </a:rPr>
              <a:t>cuento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para usa paralelismo/concurrencia </a:t>
            </a:r>
            <a:r>
              <a:rPr dirty="0" sz="2200" spc="-6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en </a:t>
            </a:r>
            <a:r>
              <a:rPr dirty="0" sz="2200" spc="-5" i="1">
                <a:solidFill>
                  <a:srgbClr val="FFFFFF"/>
                </a:solidFill>
                <a:latin typeface="Arial"/>
                <a:cs typeface="Arial"/>
              </a:rPr>
              <a:t>Java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?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10"/>
              </a:spcBef>
            </a:pP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3</a:t>
            </a:r>
            <a:r>
              <a:rPr dirty="0" sz="2200" spc="-5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sabores: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201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200" spc="-5" i="1">
                <a:solidFill>
                  <a:srgbClr val="FFFFFF"/>
                </a:solidFill>
                <a:latin typeface="Consolas"/>
                <a:cs typeface="Consolas"/>
              </a:rPr>
              <a:t>Executors</a:t>
            </a:r>
            <a:endParaRPr sz="2200">
              <a:latin typeface="Consolas"/>
              <a:cs typeface="Consolas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200" spc="-5" i="1">
                <a:solidFill>
                  <a:srgbClr val="FFFFFF"/>
                </a:solidFill>
                <a:latin typeface="Consolas"/>
                <a:cs typeface="Consolas"/>
              </a:rPr>
              <a:t>For/Join</a:t>
            </a:r>
            <a:endParaRPr sz="2200">
              <a:latin typeface="Consolas"/>
              <a:cs typeface="Consolas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200" spc="-5" i="1">
                <a:solidFill>
                  <a:srgbClr val="FFFFFF"/>
                </a:solidFill>
                <a:latin typeface="Consolas"/>
                <a:cs typeface="Consolas"/>
              </a:rPr>
              <a:t>Parallel</a:t>
            </a:r>
            <a:r>
              <a:rPr dirty="0" sz="2200" spc="-70" i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2200" spc="-5" i="1">
                <a:solidFill>
                  <a:srgbClr val="FFFFFF"/>
                </a:solidFill>
                <a:latin typeface="Consolas"/>
                <a:cs typeface="Consolas"/>
              </a:rPr>
              <a:t>streams</a:t>
            </a:r>
            <a:endParaRPr sz="22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209280" cy="1597025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clase </a:t>
            </a: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6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600" spc="-3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part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i="1">
                <a:solidFill>
                  <a:srgbClr val="F3F3F3"/>
                </a:solidFill>
                <a:latin typeface="Consolas"/>
                <a:cs typeface="Consolas"/>
              </a:rPr>
              <a:t>java.util.concurren</a:t>
            </a:r>
            <a:r>
              <a:rPr dirty="0" sz="1800" spc="25" i="1">
                <a:solidFill>
                  <a:srgbClr val="F3F3F3"/>
                </a:solidFill>
                <a:latin typeface="Consolas"/>
                <a:cs typeface="Consolas"/>
              </a:rPr>
              <a:t>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introduce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Java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5.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lr>
                <a:srgbClr val="ADADAD"/>
              </a:buClr>
              <a:buSzPct val="112500"/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6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600" spc="-37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permit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ejecuta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concurrentes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600" spc="-5">
                <a:solidFill>
                  <a:srgbClr val="FFFFFF"/>
                </a:solidFill>
                <a:latin typeface="Consolas"/>
                <a:cs typeface="Consolas"/>
                <a:hlinkClick r:id="rId2"/>
              </a:rPr>
              <a:t>Executo</a:t>
            </a:r>
            <a:r>
              <a:rPr dirty="0" sz="1600" spc="5">
                <a:solidFill>
                  <a:srgbClr val="FFFFFF"/>
                </a:solidFill>
                <a:latin typeface="Consolas"/>
                <a:cs typeface="Consolas"/>
                <a:hlinkClick r:id="rId2"/>
              </a:rPr>
              <a:t>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ejecutan 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pool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threads,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donde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reutiliza.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Ya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manejar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manualmente!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8341995" cy="2111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clase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factor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methods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par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construir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distinta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configuraciones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890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newSingleThreadExecutor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newFixedThreadPool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newScheduledThreadPool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newCachedThreadPool</a:t>
            </a:r>
            <a:endParaRPr sz="18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7706359" cy="2854325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4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SingleThreadExecutor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executor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unico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worker.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ADADAD"/>
              </a:buClr>
              <a:buFont typeface="Arial"/>
              <a:buChar char="●"/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FixedThreadPool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executor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conjunto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fijo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workers.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Estos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corren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Runnable.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ADADAD"/>
              </a:buClr>
              <a:buFont typeface="Arial"/>
              <a:buChar char="●"/>
            </a:pP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ScheduledThreadPool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executor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runnables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luego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delay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dado.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7973059" cy="2225675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4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newCachedThreadPool</a:t>
            </a:r>
            <a:endParaRPr sz="1800">
              <a:latin typeface="Consolas"/>
              <a:cs typeface="Consolas"/>
            </a:endParaRPr>
          </a:p>
          <a:p>
            <a:pPr marL="469900" marR="22479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Instancia un executor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 thread pool que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 nuevo thread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solo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reutiliza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 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creó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previamente.</a:t>
            </a:r>
            <a:endParaRPr sz="1800">
              <a:latin typeface="Arial"/>
              <a:cs typeface="Arial"/>
            </a:endParaRPr>
          </a:p>
          <a:p>
            <a:pPr marL="469900" marR="3302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Este tipo de thread pool es usado para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mejorar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 performance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cuando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 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corta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duración.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Cuando no hay un thread disponible para ejecutar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se crea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uno nuevo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y se </a:t>
            </a:r>
            <a:r>
              <a:rPr dirty="0" sz="1800" spc="-49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agrega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al pool.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8096250" cy="3482975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14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newCachedThreadPool</a:t>
            </a:r>
            <a:endParaRPr sz="1800">
              <a:latin typeface="Consolas"/>
              <a:cs typeface="Consolas"/>
            </a:endParaRPr>
          </a:p>
          <a:p>
            <a:pPr marL="469900" marR="714375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Los thread que no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son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utilizados luego de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6 segundos se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terminan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49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remueven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del poll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cache.</a:t>
            </a:r>
            <a:endParaRPr sz="1800">
              <a:latin typeface="Arial"/>
              <a:cs typeface="Arial"/>
            </a:endParaRPr>
          </a:p>
          <a:p>
            <a:pPr marL="469900" marR="443865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esta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manera, si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 pool no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 por un largo periodo,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consume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menos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recursos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del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sistema.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Ojo!. Si no hay límite en el número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duración de las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tareas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podemos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estar creando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borrando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thread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constantemente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consumir CPU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lo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pavote!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550">
              <a:latin typeface="Arial"/>
              <a:cs typeface="Arial"/>
            </a:endParaRPr>
          </a:p>
          <a:p>
            <a:pPr marL="152400">
              <a:lnSpc>
                <a:spcPct val="100000"/>
              </a:lnSpc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Ver:</a:t>
            </a:r>
            <a:r>
              <a:rPr dirty="0" sz="1800" spc="-5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u="heavy" sz="18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EfficientThreadPoolExecutor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16355"/>
            <a:ext cx="7555230" cy="1128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Runnable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spcBef>
                <a:spcPts val="157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Interfaz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funcional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clase</a:t>
            </a:r>
            <a:r>
              <a:rPr dirty="0" sz="1800" spc="5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Thread/ExecutorService</a:t>
            </a:r>
            <a:r>
              <a:rPr dirty="0" sz="1800" spc="2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 </a:t>
            </a:r>
            <a:r>
              <a:rPr dirty="0" sz="1800" spc="-484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ejecutar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 tarea.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6730" y="2478608"/>
            <a:ext cx="3462020" cy="558800"/>
          </a:xfrm>
          <a:prstGeom prst="rect">
            <a:avLst/>
          </a:prstGeom>
        </p:spPr>
        <p:txBody>
          <a:bodyPr wrap="square" lIns="0" tIns="965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@FunctionalInterface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interface</a:t>
            </a:r>
            <a:r>
              <a:rPr dirty="0" sz="1200" spc="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Runnable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1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run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5249" y="3359480"/>
            <a:ext cx="44704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ejecución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NO</a:t>
            </a:r>
            <a:r>
              <a:rPr dirty="0" sz="18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devuelve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resultado.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4663" y="3876879"/>
            <a:ext cx="7315200" cy="3892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3655">
              <a:lnSpc>
                <a:spcPts val="1435"/>
              </a:lnSpc>
              <a:spcBef>
                <a:spcPts val="100"/>
              </a:spcBef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ExecutorService 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service</a:t>
            </a:r>
            <a:r>
              <a:rPr dirty="0" sz="1200" spc="-20">
                <a:solidFill>
                  <a:srgbClr val="A9B7C6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A9B7C6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();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5"/>
              </a:lnSpc>
            </a:pP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service.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execute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(() -&gt;</a:t>
            </a:r>
            <a:r>
              <a:rPr dirty="0" sz="1200">
                <a:solidFill>
                  <a:srgbClr val="A9B7C6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System.out.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println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A5C15C"/>
                </a:solidFill>
                <a:latin typeface="Consolas"/>
                <a:cs typeface="Consolas"/>
              </a:rPr>
              <a:t>"Hello</a:t>
            </a:r>
            <a:r>
              <a:rPr dirty="0" sz="1200">
                <a:solidFill>
                  <a:srgbClr val="A5C15C"/>
                </a:solidFill>
                <a:latin typeface="Consolas"/>
                <a:cs typeface="Consolas"/>
              </a:rPr>
              <a:t> "</a:t>
            </a:r>
            <a:r>
              <a:rPr dirty="0" sz="1200" spc="10">
                <a:solidFill>
                  <a:srgbClr val="A5C15C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A9B7C6"/>
                </a:solidFill>
                <a:latin typeface="Consolas"/>
                <a:cs typeface="Consolas"/>
              </a:rPr>
              <a:t>+</a:t>
            </a:r>
            <a:r>
              <a:rPr dirty="0" sz="1200" spc="5">
                <a:solidFill>
                  <a:srgbClr val="A9B7C6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().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()));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16355"/>
            <a:ext cx="7545705" cy="8140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Callable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Interfa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z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funciona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usad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5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3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correr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1925" y="2164283"/>
            <a:ext cx="4969510" cy="558800"/>
          </a:xfrm>
          <a:prstGeom prst="rect">
            <a:avLst/>
          </a:prstGeom>
        </p:spPr>
        <p:txBody>
          <a:bodyPr wrap="square" lIns="0" tIns="965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@FunctionalInterface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66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interface</a:t>
            </a:r>
            <a:r>
              <a:rPr dirty="0" sz="1200" spc="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200" spc="-1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call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5249" y="3045156"/>
            <a:ext cx="43434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ejecución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devuelve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resultado.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1925" y="3562554"/>
            <a:ext cx="7566659" cy="570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5"/>
              </a:lnSpc>
              <a:spcBef>
                <a:spcPts val="100"/>
              </a:spcBef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ExecutorService 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service</a:t>
            </a:r>
            <a:r>
              <a:rPr dirty="0" sz="1200" spc="-20">
                <a:solidFill>
                  <a:srgbClr val="A9B7C6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A9B7C6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();</a:t>
            </a:r>
            <a:endParaRPr sz="1200">
              <a:latin typeface="Consolas"/>
              <a:cs typeface="Consolas"/>
            </a:endParaRPr>
          </a:p>
          <a:p>
            <a:pPr marL="12700" marR="508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result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"Hello</a:t>
            </a:r>
            <a:r>
              <a:rPr dirty="0" sz="1200">
                <a:solidFill>
                  <a:srgbClr val="C3E787"/>
                </a:solidFill>
                <a:latin typeface="Consolas"/>
                <a:cs typeface="Consolas"/>
              </a:rPr>
              <a:t> "</a:t>
            </a:r>
            <a:r>
              <a:rPr dirty="0" sz="1200" spc="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+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System.out.</a:t>
            </a:r>
            <a:r>
              <a:rPr dirty="0" sz="1200" spc="-5">
                <a:solidFill>
                  <a:srgbClr val="9876AA"/>
                </a:solidFill>
                <a:latin typeface="Consolas"/>
                <a:cs typeface="Consolas"/>
              </a:rPr>
              <a:t>println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result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16355"/>
            <a:ext cx="8202295" cy="8140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Callable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invocar 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método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submit</a:t>
            </a:r>
            <a:r>
              <a:rPr dirty="0" sz="18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un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, este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responde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Future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1925" y="2221433"/>
            <a:ext cx="7566659" cy="1701800"/>
          </a:xfrm>
          <a:prstGeom prst="rect">
            <a:avLst/>
          </a:prstGeom>
        </p:spPr>
        <p:txBody>
          <a:bodyPr wrap="square" lIns="0" tIns="3936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interface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 marR="3440429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boolean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cancel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boolean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mayInterruptIfRunning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isCancelled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200" spc="-4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isDone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200" spc="-1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InterruptedException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 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timeout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TimeUnit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timeUnit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InterruptedException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endParaRPr sz="1200">
              <a:latin typeface="Consolas"/>
              <a:cs typeface="Consolas"/>
            </a:endParaRPr>
          </a:p>
          <a:p>
            <a:pPr marL="411797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TimeoutException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5249" y="4091001"/>
            <a:ext cx="7512684" cy="654050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invocar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submit,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el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thread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que lo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ejecuto NO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queda en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espera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obtener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resultado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operación hay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pedirselo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</a:t>
            </a:r>
            <a:r>
              <a:rPr dirty="0" sz="1800" spc="4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CB6B"/>
                </a:solidFill>
                <a:latin typeface="Consolas"/>
                <a:cs typeface="Consolas"/>
              </a:rPr>
              <a:t>Future</a:t>
            </a:r>
            <a:endParaRPr sz="1800">
              <a:latin typeface="Consolas"/>
              <a:cs typeface="Consola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3336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Sincronización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4596" y="1214323"/>
            <a:ext cx="8091805" cy="2694305"/>
          </a:xfrm>
          <a:prstGeom prst="rect">
            <a:avLst/>
          </a:prstGeom>
        </p:spPr>
        <p:txBody>
          <a:bodyPr wrap="square" lIns="0" tIns="24765" rIns="0" bIns="0" rtlCol="0" vert="horz">
            <a:spAutoFit/>
          </a:bodyPr>
          <a:lstStyle/>
          <a:p>
            <a:pPr marL="409575" marR="9525" indent="-397510">
              <a:lnSpc>
                <a:spcPts val="2630"/>
              </a:lnSpc>
              <a:spcBef>
                <a:spcPts val="195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necesaria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cuando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dos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o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más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threads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comparten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mismo </a:t>
            </a:r>
            <a:r>
              <a:rPr dirty="0" sz="2200" spc="-59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recurso.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ts val="2525"/>
              </a:lnSpc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En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este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caso,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dice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que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</a:t>
            </a:r>
            <a:r>
              <a:rPr dirty="0" sz="2200" spc="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sincroniza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el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acceso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al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recurso.</a:t>
            </a:r>
            <a:endParaRPr sz="2200">
              <a:latin typeface="Arial"/>
              <a:cs typeface="Arial"/>
            </a:endParaRPr>
          </a:p>
          <a:p>
            <a:pPr marL="409575" marR="315595" indent="-397510">
              <a:lnSpc>
                <a:spcPts val="2630"/>
              </a:lnSpc>
              <a:spcBef>
                <a:spcPts val="90"/>
              </a:spcBef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Se llama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zona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crítica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a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la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sección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código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que accede al </a:t>
            </a:r>
            <a:r>
              <a:rPr dirty="0" sz="2200" spc="-60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recurso.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ts val="2525"/>
              </a:lnSpc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zona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crítica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solo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puede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ser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accedida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por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thread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la</a:t>
            </a:r>
            <a:endParaRPr sz="2200">
              <a:latin typeface="Arial"/>
              <a:cs typeface="Arial"/>
            </a:endParaRPr>
          </a:p>
          <a:p>
            <a:pPr marL="409575">
              <a:lnSpc>
                <a:spcPts val="2625"/>
              </a:lnSpc>
            </a:pP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vez.</a:t>
            </a:r>
            <a:endParaRPr sz="2200">
              <a:latin typeface="Arial"/>
              <a:cs typeface="Arial"/>
            </a:endParaRPr>
          </a:p>
          <a:p>
            <a:pPr marL="409575" indent="-397510">
              <a:lnSpc>
                <a:spcPts val="2635"/>
              </a:lnSpc>
              <a:buChar char="●"/>
              <a:tabLst>
                <a:tab pos="409575" algn="l"/>
                <a:tab pos="410209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esta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manera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evitamos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race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condition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16355"/>
            <a:ext cx="8301355" cy="3165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Callable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Futur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84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permit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realizar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siguientes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acciones:</a:t>
            </a:r>
            <a:endParaRPr sz="1800">
              <a:latin typeface="Arial"/>
              <a:cs typeface="Arial"/>
            </a:endParaRPr>
          </a:p>
          <a:p>
            <a:pPr lvl="1" marL="927100" indent="-336550">
              <a:lnSpc>
                <a:spcPct val="100000"/>
              </a:lnSpc>
              <a:spcBef>
                <a:spcPts val="320"/>
              </a:spcBef>
              <a:buClr>
                <a:srgbClr val="FFFFFF"/>
              </a:buClr>
              <a:buSzPct val="87500"/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600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600" spc="-6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get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600">
              <a:latin typeface="Consolas"/>
              <a:cs typeface="Consolas"/>
            </a:endParaRPr>
          </a:p>
          <a:p>
            <a:pPr lvl="2" marL="1384300" indent="-336550">
              <a:lnSpc>
                <a:spcPct val="100000"/>
              </a:lnSpc>
              <a:spcBef>
                <a:spcPts val="265"/>
              </a:spcBef>
              <a:buClr>
                <a:srgbClr val="B7B7B7"/>
              </a:buClr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espera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por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resultado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ejecución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4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  <a:p>
            <a:pPr lvl="2" marL="1384300" marR="5080" indent="-336550">
              <a:lnSpc>
                <a:spcPct val="116100"/>
              </a:lnSpc>
              <a:buClr>
                <a:srgbClr val="B7B7B7"/>
              </a:buClr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i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400" spc="-3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continúa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ejecució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bloqu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threa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ejecut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ó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est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acció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hasta 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400" spc="1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finaliza.</a:t>
            </a:r>
            <a:endParaRPr sz="1400">
              <a:latin typeface="Arial"/>
              <a:cs typeface="Arial"/>
            </a:endParaRPr>
          </a:p>
          <a:p>
            <a:pPr marL="927100" indent="-351790">
              <a:lnSpc>
                <a:spcPct val="100000"/>
              </a:lnSpc>
              <a:spcBef>
                <a:spcPts val="26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600">
                <a:solidFill>
                  <a:srgbClr val="C3CEE3"/>
                </a:solidFill>
                <a:latin typeface="Consolas"/>
                <a:cs typeface="Consolas"/>
              </a:rPr>
              <a:t>V</a:t>
            </a:r>
            <a:r>
              <a:rPr dirty="0" sz="1600" spc="-2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get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6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timeout</a:t>
            </a:r>
            <a:r>
              <a:rPr dirty="0" sz="16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6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TimeUnit</a:t>
            </a:r>
            <a:r>
              <a:rPr dirty="0" sz="1600" spc="-2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600">
                <a:solidFill>
                  <a:srgbClr val="C3CEE3"/>
                </a:solidFill>
                <a:latin typeface="Consolas"/>
                <a:cs typeface="Consolas"/>
              </a:rPr>
              <a:t>unit</a:t>
            </a:r>
            <a:r>
              <a:rPr dirty="0" sz="16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600">
              <a:latin typeface="Consolas"/>
              <a:cs typeface="Consolas"/>
            </a:endParaRPr>
          </a:p>
          <a:p>
            <a:pPr lvl="1" marL="1384300" indent="-351790">
              <a:lnSpc>
                <a:spcPct val="100000"/>
              </a:lnSpc>
              <a:spcBef>
                <a:spcPts val="455"/>
              </a:spcBef>
              <a:buClr>
                <a:srgbClr val="B7B7B7"/>
              </a:buClr>
              <a:buSzPct val="114285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espera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por un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tiempo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el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resultado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la ejecución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4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  <a:p>
            <a:pPr lvl="1" marL="1384300" indent="-336550">
              <a:lnSpc>
                <a:spcPct val="100000"/>
              </a:lnSpc>
              <a:spcBef>
                <a:spcPts val="305"/>
              </a:spcBef>
              <a:buClr>
                <a:srgbClr val="B7B7B7"/>
              </a:buClr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arroj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java.util.concurrent.TimeoutExceptio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dirty="0" sz="1400" spc="-36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lleg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a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timeout.</a:t>
            </a:r>
            <a:endParaRPr sz="1400">
              <a:latin typeface="Arial"/>
              <a:cs typeface="Arial"/>
            </a:endParaRPr>
          </a:p>
          <a:p>
            <a:pPr marL="927100" indent="-351790">
              <a:lnSpc>
                <a:spcPct val="100000"/>
              </a:lnSpc>
              <a:spcBef>
                <a:spcPts val="26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600" spc="-4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isDone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600">
              <a:latin typeface="Consolas"/>
              <a:cs typeface="Consolas"/>
            </a:endParaRPr>
          </a:p>
          <a:p>
            <a:pPr lvl="1" marL="1384300" indent="-320675">
              <a:lnSpc>
                <a:spcPct val="100000"/>
              </a:lnSpc>
              <a:spcBef>
                <a:spcPts val="265"/>
              </a:spcBef>
              <a:buClr>
                <a:srgbClr val="A7DBD8"/>
              </a:buClr>
              <a:buSzPct val="85714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Retorn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tru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400" spc="-3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termin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ó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ejecución.</a:t>
            </a:r>
            <a:endParaRPr sz="1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6355"/>
            <a:ext cx="8094345" cy="29756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Callable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Futur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84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permit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realizar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siguientes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acciones:</a:t>
            </a:r>
            <a:endParaRPr sz="1800">
              <a:latin typeface="Arial"/>
              <a:cs typeface="Arial"/>
            </a:endParaRPr>
          </a:p>
          <a:p>
            <a:pPr lvl="1" marL="927100" indent="-336550">
              <a:lnSpc>
                <a:spcPct val="100000"/>
              </a:lnSpc>
              <a:spcBef>
                <a:spcPts val="320"/>
              </a:spcBef>
              <a:buClr>
                <a:srgbClr val="FFFFFF"/>
              </a:buClr>
              <a:buSzPct val="87500"/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6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cancel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6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mayInterruptIfRunning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600">
              <a:latin typeface="Consolas"/>
              <a:cs typeface="Consolas"/>
            </a:endParaRPr>
          </a:p>
          <a:p>
            <a:pPr lvl="2" marL="1384300" indent="-351790">
              <a:lnSpc>
                <a:spcPct val="100000"/>
              </a:lnSpc>
              <a:spcBef>
                <a:spcPts val="455"/>
              </a:spcBef>
              <a:buClr>
                <a:srgbClr val="C792EA"/>
              </a:buClr>
              <a:buSzPct val="114285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tarea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comenzó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aborta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ejecución.</a:t>
            </a:r>
            <a:endParaRPr sz="1400">
              <a:latin typeface="Arial"/>
              <a:cs typeface="Arial"/>
            </a:endParaRPr>
          </a:p>
          <a:p>
            <a:pPr lvl="2" marL="1384300" marR="5080" indent="-351790">
              <a:lnSpc>
                <a:spcPct val="117100"/>
              </a:lnSpc>
              <a:spcBef>
                <a:spcPts val="210"/>
              </a:spcBef>
              <a:buClr>
                <a:srgbClr val="C792EA"/>
              </a:buClr>
              <a:buSzPct val="114285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Si la tarea está en ejecución, el parámetro 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mayInterruptIfRunning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determina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si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puedo </a:t>
            </a:r>
            <a:r>
              <a:rPr dirty="0" sz="1400" spc="-37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abortar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o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no el thread que ejecuta la tarea, arrojando una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InterruptedException 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dentro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.</a:t>
            </a:r>
            <a:endParaRPr sz="1200">
              <a:latin typeface="Consolas"/>
              <a:cs typeface="Consolas"/>
            </a:endParaRPr>
          </a:p>
          <a:p>
            <a:pPr lvl="2" marL="1384300" indent="-351790">
              <a:lnSpc>
                <a:spcPct val="100000"/>
              </a:lnSpc>
              <a:spcBef>
                <a:spcPts val="459"/>
              </a:spcBef>
              <a:buClr>
                <a:srgbClr val="C792EA"/>
              </a:buClr>
              <a:buSzPct val="114285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Luego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,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invocació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est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método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isDon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400" spc="-3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retornara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true.</a:t>
            </a:r>
            <a:endParaRPr sz="1400">
              <a:latin typeface="Arial"/>
              <a:cs typeface="Arial"/>
            </a:endParaRPr>
          </a:p>
          <a:p>
            <a:pPr marL="927100" indent="-351790">
              <a:lnSpc>
                <a:spcPct val="100000"/>
              </a:lnSpc>
              <a:spcBef>
                <a:spcPts val="295"/>
              </a:spcBef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6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600" spc="-4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600" spc="-5">
                <a:solidFill>
                  <a:srgbClr val="C3CEE3"/>
                </a:solidFill>
                <a:latin typeface="Consolas"/>
                <a:cs typeface="Consolas"/>
              </a:rPr>
              <a:t>isCancelled</a:t>
            </a:r>
            <a:r>
              <a:rPr dirty="0" sz="16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600">
              <a:latin typeface="Consolas"/>
              <a:cs typeface="Consolas"/>
            </a:endParaRPr>
          </a:p>
          <a:p>
            <a:pPr lvl="1" marL="1384300" indent="-351790">
              <a:lnSpc>
                <a:spcPct val="100000"/>
              </a:lnSpc>
              <a:spcBef>
                <a:spcPts val="455"/>
              </a:spcBef>
              <a:buClr>
                <a:srgbClr val="A7DBD8"/>
              </a:buClr>
              <a:buSzPct val="114285"/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Retorna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true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canceló</a:t>
            </a:r>
            <a:r>
              <a:rPr dirty="0" sz="14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ejecución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60337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Executors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6355"/>
            <a:ext cx="7290434" cy="28035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Callable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Metodos</a:t>
            </a:r>
            <a:r>
              <a:rPr dirty="0" sz="1800" spc="-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ExecutorService</a:t>
            </a:r>
            <a:endParaRPr sz="1800">
              <a:latin typeface="Consolas"/>
              <a:cs typeface="Consolas"/>
            </a:endParaRPr>
          </a:p>
          <a:p>
            <a:pPr lvl="1" marL="927100" indent="-336550">
              <a:lnSpc>
                <a:spcPct val="100000"/>
              </a:lnSpc>
              <a:spcBef>
                <a:spcPts val="33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Future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&lt;T&gt;</a:t>
            </a:r>
            <a:r>
              <a:rPr dirty="0" sz="1400" spc="-2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submit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Runnable</a:t>
            </a:r>
            <a:r>
              <a:rPr dirty="0" sz="1400" spc="-2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runnable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1" marL="927100" indent="-336550">
              <a:lnSpc>
                <a:spcPct val="100000"/>
              </a:lnSpc>
              <a:spcBef>
                <a:spcPts val="27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4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execute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Runnable</a:t>
            </a:r>
            <a:r>
              <a:rPr dirty="0" sz="1400" spc="-3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runnable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1" marL="927100" indent="-336550">
              <a:lnSpc>
                <a:spcPct val="100000"/>
              </a:lnSpc>
              <a:spcBef>
                <a:spcPts val="27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List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Future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&gt;&gt;</a:t>
            </a:r>
            <a:r>
              <a:rPr dirty="0" sz="1400" spc="-4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invokeAll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callables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1" marL="927100" indent="-336550">
              <a:lnSpc>
                <a:spcPct val="100000"/>
              </a:lnSpc>
              <a:spcBef>
                <a:spcPts val="27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List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Future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&gt;&gt;</a:t>
            </a:r>
            <a:r>
              <a:rPr dirty="0" sz="14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invokeAll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callables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4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timeout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TimeUnit</a:t>
            </a:r>
            <a:r>
              <a:rPr dirty="0" sz="1400" spc="-1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C3CEE3"/>
                </a:solidFill>
                <a:latin typeface="Consolas"/>
                <a:cs typeface="Consolas"/>
              </a:rPr>
              <a:t>unit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2" marL="1384300" indent="-336550">
              <a:lnSpc>
                <a:spcPct val="100000"/>
              </a:lnSpc>
              <a:spcBef>
                <a:spcPts val="270"/>
              </a:spcBef>
              <a:buClr>
                <a:srgbClr val="A7DBD8"/>
              </a:buClr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Devuelv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lis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t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Future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400" spc="-3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finalizados.</a:t>
            </a:r>
            <a:endParaRPr sz="1400">
              <a:latin typeface="Arial"/>
              <a:cs typeface="Arial"/>
            </a:endParaRPr>
          </a:p>
          <a:p>
            <a:pPr lvl="1" marL="927100" indent="-336550">
              <a:lnSpc>
                <a:spcPct val="100000"/>
              </a:lnSpc>
              <a:spcBef>
                <a:spcPts val="27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>
                <a:solidFill>
                  <a:srgbClr val="C3CEE3"/>
                </a:solidFill>
                <a:latin typeface="Consolas"/>
                <a:cs typeface="Consolas"/>
              </a:rPr>
              <a:t>T</a:t>
            </a:r>
            <a:r>
              <a:rPr dirty="0" sz="1400" spc="-5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invokeAny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callables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1" marL="927100" indent="-336550">
              <a:lnSpc>
                <a:spcPct val="100000"/>
              </a:lnSpc>
              <a:spcBef>
                <a:spcPts val="270"/>
              </a:spcBef>
              <a:buClr>
                <a:srgbClr val="ADADAD"/>
              </a:buClr>
              <a:buFont typeface="Arial"/>
              <a:buChar char="○"/>
              <a:tabLst>
                <a:tab pos="926465" algn="l"/>
                <a:tab pos="927100" algn="l"/>
              </a:tabLst>
            </a:pPr>
            <a:r>
              <a:rPr dirty="0" sz="1400">
                <a:solidFill>
                  <a:srgbClr val="C3CEE3"/>
                </a:solidFill>
                <a:latin typeface="Consolas"/>
                <a:cs typeface="Consolas"/>
              </a:rPr>
              <a:t>T</a:t>
            </a:r>
            <a:r>
              <a:rPr dirty="0" sz="1400" spc="-1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invokeAny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callables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4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timeout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4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TimeUnit</a:t>
            </a:r>
            <a:r>
              <a:rPr dirty="0" sz="1400" spc="-1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C3CEE3"/>
                </a:solidFill>
                <a:latin typeface="Consolas"/>
                <a:cs typeface="Consolas"/>
              </a:rPr>
              <a:t>unit</a:t>
            </a:r>
            <a:r>
              <a:rPr dirty="0" sz="14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lvl="2" marL="1384300" indent="-336550">
              <a:lnSpc>
                <a:spcPct val="100000"/>
              </a:lnSpc>
              <a:spcBef>
                <a:spcPts val="270"/>
              </a:spcBef>
              <a:buClr>
                <a:srgbClr val="788194"/>
              </a:buClr>
              <a:buChar char="■"/>
              <a:tabLst>
                <a:tab pos="1383665" algn="l"/>
                <a:tab pos="138430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Devuelv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resultado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de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prime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r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Callabl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400" spc="-3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finalizado.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5"/>
            <a:ext cx="6812915" cy="29229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3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ExecutorServiceTest</a:t>
            </a:r>
            <a:r>
              <a:rPr dirty="0" sz="1200" spc="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  <a:spcBef>
                <a:spcPts val="5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testExecuteUsingARunnableBlock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2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threadNames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 marR="508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Runnable</a:t>
            </a:r>
            <a:r>
              <a:rPr dirty="0" sz="1200" spc="1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threadNames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add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2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Consolas"/>
              <a:cs typeface="Consolas"/>
            </a:endParaRPr>
          </a:p>
          <a:p>
            <a:pPr marL="598805" marR="419417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execute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Consolas"/>
              <a:cs typeface="Consolas"/>
            </a:endParaRPr>
          </a:p>
          <a:p>
            <a:pPr marL="598805" marR="3105150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64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awaitTermination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3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SECONDS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threadNames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2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"pool-5-thread-1"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5"/>
            <a:ext cx="7818120" cy="21990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testSubmitUsingACallableBlock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209931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5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"pool-8-thread-1"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3"/>
            <a:ext cx="8488680" cy="3465829"/>
          </a:xfrm>
          <a:prstGeom prst="rect">
            <a:avLst/>
          </a:prstGeom>
        </p:spPr>
        <p:txBody>
          <a:bodyPr wrap="square" lIns="0" tIns="19685" rIns="0" bIns="0" rtlCol="0" vert="horz">
            <a:spAutoFit/>
          </a:bodyPr>
          <a:lstStyle/>
          <a:p>
            <a:pPr marL="12700" marR="5953760">
              <a:lnSpc>
                <a:spcPts val="1430"/>
              </a:lnSpc>
              <a:spcBef>
                <a:spcPts val="155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 </a:t>
            </a:r>
            <a:r>
              <a:rPr dirty="0" sz="1200">
                <a:solidFill>
                  <a:srgbClr val="FAD43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@SuppressWarnings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"unchecked"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6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testInvokeAll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2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268605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invocations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Function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getName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future</a:t>
            </a:r>
            <a:r>
              <a:rPr dirty="0" sz="1200" spc="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0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try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1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1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catch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Exception</a:t>
            </a:r>
            <a:r>
              <a:rPr dirty="0" sz="1200" spc="1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exception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fail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exception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getMessage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5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newFixedThreadPool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spc="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threadNames</a:t>
            </a:r>
            <a:r>
              <a:rPr dirty="0" sz="1200" spc="3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invokeAll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invocations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collect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toList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 marR="3858895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threadNames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"pool-3-thread-1"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threadNames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2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"pool-3-thread-2"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7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3"/>
            <a:ext cx="7315200" cy="2560955"/>
          </a:xfrm>
          <a:prstGeom prst="rect">
            <a:avLst/>
          </a:prstGeom>
        </p:spPr>
        <p:txBody>
          <a:bodyPr wrap="square" lIns="0" tIns="19685" rIns="0" bIns="0" rtlCol="0" vert="horz">
            <a:spAutoFit/>
          </a:bodyPr>
          <a:lstStyle/>
          <a:p>
            <a:pPr marL="12700" marR="4780915">
              <a:lnSpc>
                <a:spcPts val="1430"/>
              </a:lnSpc>
              <a:spcBef>
                <a:spcPts val="155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 </a:t>
            </a:r>
            <a:r>
              <a:rPr dirty="0" sz="1200">
                <a:solidFill>
                  <a:srgbClr val="FAD430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@SuppressWarnings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"unchecked"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6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testInvokeAny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1513205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currentThread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invocations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2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newFixedThreadPool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2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5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String</a:t>
            </a:r>
            <a:r>
              <a:rPr dirty="0" sz="1200" spc="-1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invokeAny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invocations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26352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newArrayList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"pool-4-thread-1"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"pool-4-thread-2"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hasItem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threadName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3"/>
            <a:ext cx="8572500" cy="38277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D0D0FF"/>
                </a:solidFill>
                <a:latin typeface="Consolas"/>
                <a:cs typeface="Consolas"/>
              </a:rPr>
              <a:t>expected</a:t>
            </a:r>
            <a:r>
              <a:rPr dirty="0" sz="1200" spc="-10">
                <a:solidFill>
                  <a:srgbClr val="D0D0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CancellationException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testCancelAndInterruptCallableWhileRun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4697095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boolean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Boolean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[]</a:t>
            </a:r>
            <a:r>
              <a:rPr dirty="0" sz="1200" spc="-1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wasInterrupted</a:t>
            </a:r>
            <a:r>
              <a:rPr dirty="0" sz="1200" spc="1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0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try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catch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e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wasInterrupted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]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5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310515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Consolas"/>
              <a:cs typeface="Consolas"/>
            </a:endParaRPr>
          </a:p>
          <a:p>
            <a:pPr marL="263525" marR="6791959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</a:t>
            </a:r>
            <a:r>
              <a:rPr dirty="0" sz="1200">
                <a:solidFill>
                  <a:srgbClr val="FFCB6B"/>
                </a:solidFill>
                <a:latin typeface="Consolas"/>
                <a:cs typeface="Consolas"/>
              </a:rPr>
              <a:t>d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</a:t>
            </a:r>
            <a:r>
              <a:rPr dirty="0" sz="1200">
                <a:solidFill>
                  <a:srgbClr val="8DC4F0"/>
                </a:solidFill>
                <a:latin typeface="Consolas"/>
                <a:cs typeface="Consolas"/>
              </a:rPr>
              <a:t>p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50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L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375"/>
              </a:lnSpc>
            </a:pP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cancel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50">
              <a:latin typeface="Consolas"/>
              <a:cs typeface="Consolas"/>
            </a:endParaRPr>
          </a:p>
          <a:p>
            <a:pPr marL="263525" marR="6708140">
              <a:lnSpc>
                <a:spcPts val="143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Asserts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</a:t>
            </a:r>
            <a:r>
              <a:rPr dirty="0" sz="1200">
                <a:solidFill>
                  <a:srgbClr val="FFCB6B"/>
                </a:solidFill>
                <a:latin typeface="Consolas"/>
                <a:cs typeface="Consolas"/>
              </a:rPr>
              <a:t>d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</a:t>
            </a:r>
            <a:r>
              <a:rPr dirty="0" sz="1200">
                <a:solidFill>
                  <a:srgbClr val="8DC4F0"/>
                </a:solidFill>
                <a:latin typeface="Consolas"/>
                <a:cs typeface="Consolas"/>
              </a:rPr>
              <a:t>p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L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36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wasInterrupted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]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3"/>
            <a:ext cx="7985759" cy="38277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D0D0FF"/>
                </a:solidFill>
                <a:latin typeface="Consolas"/>
                <a:cs typeface="Consolas"/>
              </a:rPr>
              <a:t>expected</a:t>
            </a:r>
            <a:r>
              <a:rPr dirty="0" sz="1200" spc="-10">
                <a:solidFill>
                  <a:srgbClr val="D0D0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CancellationException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testCancelCallableWhileRun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4026535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boolean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Boolean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[]</a:t>
            </a:r>
            <a:r>
              <a:rPr dirty="0" sz="1200" spc="-1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wasInterrupted</a:t>
            </a:r>
            <a:r>
              <a:rPr dirty="0" sz="1200" spc="2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0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try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catch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F5370"/>
                </a:solidFill>
                <a:latin typeface="Consolas"/>
                <a:cs typeface="Consolas"/>
              </a:rPr>
              <a:t>e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wasInterrupted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]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3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200" spc="-3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251841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50L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263525" marR="461327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cancel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Consolas"/>
              <a:cs typeface="Consolas"/>
            </a:endParaRPr>
          </a:p>
          <a:p>
            <a:pPr marL="263525" marR="6121400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Asserts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</a:t>
            </a:r>
            <a:r>
              <a:rPr dirty="0" sz="1200">
                <a:solidFill>
                  <a:srgbClr val="FFCB6B"/>
                </a:solidFill>
                <a:latin typeface="Consolas"/>
                <a:cs typeface="Consolas"/>
              </a:rPr>
              <a:t>d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</a:t>
            </a:r>
            <a:r>
              <a:rPr dirty="0" sz="1200">
                <a:solidFill>
                  <a:srgbClr val="8DC4F0"/>
                </a:solidFill>
                <a:latin typeface="Consolas"/>
                <a:cs typeface="Consolas"/>
              </a:rPr>
              <a:t>p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L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365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wasInterrupted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[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0</a:t>
            </a:r>
            <a:r>
              <a:rPr dirty="0" sz="1200" spc="-5">
                <a:solidFill>
                  <a:srgbClr val="CAD3DE"/>
                </a:solidFill>
                <a:latin typeface="Consolas"/>
                <a:cs typeface="Consolas"/>
              </a:rPr>
              <a:t>]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3356610" indent="-635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isCancelled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7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61053"/>
            <a:ext cx="7650480" cy="328485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D0D0FF"/>
                </a:solidFill>
                <a:latin typeface="Consolas"/>
                <a:cs typeface="Consolas"/>
              </a:rPr>
              <a:t>expected</a:t>
            </a:r>
            <a:r>
              <a:rPr dirty="0" sz="1200" spc="-10">
                <a:solidFill>
                  <a:srgbClr val="D0D0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CancellationException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testCancelCallableBeforeRun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3691254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boolean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5"/>
              </a:lnSpc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9999999999L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5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218313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Consolas"/>
              <a:cs typeface="Consolas"/>
            </a:endParaRPr>
          </a:p>
          <a:p>
            <a:pPr marL="263525" marR="4277995">
              <a:lnSpc>
                <a:spcPts val="1430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cancel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5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 marR="302133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isCancelled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true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7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3336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Sincronización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2284095" cy="2037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3</a:t>
            </a:r>
            <a:r>
              <a:rPr dirty="0" sz="22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estrategias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25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Locking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133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Confinamiento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133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Inmutabilidad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32251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Executors</a:t>
            </a:r>
            <a:r>
              <a:rPr dirty="0" spc="-50"/>
              <a:t> </a:t>
            </a:r>
            <a:r>
              <a:rPr dirty="0"/>
              <a:t>-</a:t>
            </a:r>
            <a:r>
              <a:rPr dirty="0" spc="5"/>
              <a:t> </a:t>
            </a:r>
            <a:r>
              <a:rPr dirty="0" sz="2200" spc="-5" b="1">
                <a:latin typeface="Arial"/>
                <a:cs typeface="Arial"/>
              </a:rPr>
              <a:t>Examples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1219403"/>
            <a:ext cx="7566659" cy="34658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430"/>
              </a:lnSpc>
              <a:spcBef>
                <a:spcPts val="100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2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testCancelCallableAfterRun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598805" marR="4445635" indent="-335280">
              <a:lnSpc>
                <a:spcPts val="1430"/>
              </a:lnSpc>
              <a:spcBef>
                <a:spcPts val="45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50L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ts val="1365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5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42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209931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ExecutorService</a:t>
            </a:r>
            <a:r>
              <a:rPr dirty="0" sz="1200" spc="10">
                <a:solidFill>
                  <a:srgbClr val="C3E78D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Executors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newSingleThreadExecutor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Future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service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lambda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Thread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sleep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ts val="1370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</a:t>
            </a:r>
            <a:r>
              <a:rPr dirty="0" sz="12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boolean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</a:t>
            </a:r>
            <a:r>
              <a:rPr dirty="0" sz="1200" spc="2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2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250">
              <a:latin typeface="Consolas"/>
              <a:cs typeface="Consolas"/>
            </a:endParaRPr>
          </a:p>
          <a:p>
            <a:pPr marL="263525" marR="4194175">
              <a:lnSpc>
                <a:spcPts val="143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Perform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cancel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mayInterruptIfRunning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50">
              <a:latin typeface="Consolas"/>
              <a:cs typeface="Consolas"/>
            </a:endParaRPr>
          </a:p>
          <a:p>
            <a:pPr marL="263525">
              <a:lnSpc>
                <a:spcPts val="1435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 marR="2853690">
              <a:lnSpc>
                <a:spcPts val="1430"/>
              </a:lnSpc>
              <a:spcBef>
                <a:spcPts val="50"/>
              </a:spcBef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future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isCancelled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false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375"/>
              </a:lnSpc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148526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Fork/Join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250555" cy="2225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marR="76200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introduj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Java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7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extende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packag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concurrenc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y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soportar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paralelismo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por hardware.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problemas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donde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 aplicar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 principio</a:t>
            </a:r>
            <a:r>
              <a:rPr dirty="0" sz="18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divide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vencerás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Está pensado para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realizar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 que pueden dividirse 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subtareas más 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pequeñas, las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cuales se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ejecutan en paralelo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finalmente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combinan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un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resultado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único.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stateless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parte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problema.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176350"/>
            <a:ext cx="8013700" cy="3054350"/>
          </a:xfrm>
          <a:prstGeom prst="rect">
            <a:avLst/>
          </a:prstGeom>
        </p:spPr>
        <p:txBody>
          <a:bodyPr wrap="square" lIns="0" tIns="52704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414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introduce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Java</a:t>
            </a:r>
            <a:r>
              <a:rPr dirty="0" sz="18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8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marR="5080" indent="-367030">
              <a:lnSpc>
                <a:spcPct val="114599"/>
              </a:lnSpc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una implementación de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iteradores internos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diferencias de los externos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versiones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anteriores del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JDK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(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collection.getIterator()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379095" marR="516890" indent="-367030">
              <a:lnSpc>
                <a:spcPct val="114599"/>
              </a:lnSpc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Otros lenguajes que implementar iteración interna 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sus colecciones: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Smalltalk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Ruby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,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Groovy,</a:t>
            </a:r>
            <a:r>
              <a:rPr dirty="0" sz="1800" spc="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etc...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implementado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framework</a:t>
            </a:r>
            <a:r>
              <a:rPr dirty="0" sz="1800" spc="4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i="1">
                <a:solidFill>
                  <a:srgbClr val="FFFFFF"/>
                </a:solidFill>
                <a:latin typeface="Consolas"/>
                <a:cs typeface="Consolas"/>
              </a:rPr>
              <a:t>Fork/Join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stream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desde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invoca</a:t>
            </a:r>
            <a:endParaRPr sz="1800">
              <a:latin typeface="Arial"/>
              <a:cs typeface="Arial"/>
            </a:endParaRPr>
          </a:p>
          <a:p>
            <a:pPr marL="379095">
              <a:lnSpc>
                <a:spcPct val="100000"/>
              </a:lnSpc>
              <a:spcBef>
                <a:spcPts val="15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collection.streamParallel()</a:t>
            </a:r>
            <a:endParaRPr sz="1800">
              <a:latin typeface="Consolas"/>
              <a:cs typeface="Consolas"/>
            </a:endParaRPr>
          </a:p>
          <a:p>
            <a:pPr marL="379095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cualquier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momento</a:t>
            </a:r>
            <a:r>
              <a:rPr dirty="0" sz="1800" spc="48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stream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secuencial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endParaRPr sz="1800">
              <a:latin typeface="Arial"/>
              <a:cs typeface="Arial"/>
            </a:endParaRPr>
          </a:p>
          <a:p>
            <a:pPr marL="379095">
              <a:lnSpc>
                <a:spcPct val="100000"/>
              </a:lnSpc>
              <a:spcBef>
                <a:spcPts val="15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stream.parallel()</a:t>
            </a:r>
            <a:endParaRPr sz="18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75249" y="1216355"/>
            <a:ext cx="8092440" cy="1128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Cad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us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streamParallel()/parallel(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)</a:t>
            </a:r>
            <a:r>
              <a:rPr dirty="0" sz="1800" spc="-45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invoc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metodo</a:t>
            </a:r>
            <a:endParaRPr sz="1800">
              <a:latin typeface="Arial"/>
              <a:cs typeface="Arial"/>
            </a:endParaRPr>
          </a:p>
          <a:p>
            <a:pPr marL="379095">
              <a:lnSpc>
                <a:spcPct val="100000"/>
              </a:lnSpc>
              <a:spcBef>
                <a:spcPts val="15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ForkJoinPool.commonPool()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pool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depende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número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procesadores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físicos.</a:t>
            </a:r>
            <a:endParaRPr sz="1800">
              <a:latin typeface="Arial"/>
              <a:cs typeface="Arial"/>
            </a:endParaRPr>
          </a:p>
          <a:p>
            <a:pPr marL="379095" indent="-367030">
              <a:lnSpc>
                <a:spcPct val="100000"/>
              </a:lnSpc>
              <a:spcBef>
                <a:spcPts val="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dual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core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hyper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threading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1925" y="2524329"/>
            <a:ext cx="5555615" cy="751205"/>
          </a:xfrm>
          <a:prstGeom prst="rect">
            <a:avLst/>
          </a:prstGeom>
        </p:spPr>
        <p:txBody>
          <a:bodyPr wrap="square" lIns="0" tIns="19685" rIns="0" bIns="0" rtlCol="0" vert="horz">
            <a:spAutoFit/>
          </a:bodyPr>
          <a:lstStyle/>
          <a:p>
            <a:pPr marL="12700" marR="5080">
              <a:lnSpc>
                <a:spcPts val="1430"/>
              </a:lnSpc>
              <a:spcBef>
                <a:spcPts val="155"/>
              </a:spcBef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ForkJoinPool</a:t>
            </a:r>
            <a:r>
              <a:rPr dirty="0" sz="1200" spc="1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commonPool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ForkJoinPool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commonPool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System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out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printf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"Pool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size: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3E787"/>
                </a:solidFill>
                <a:latin typeface="Consolas"/>
                <a:cs typeface="Consolas"/>
              </a:rPr>
              <a:t>%s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\n</a:t>
            </a:r>
            <a:r>
              <a:rPr dirty="0" sz="1200">
                <a:solidFill>
                  <a:srgbClr val="C3E787"/>
                </a:solidFill>
                <a:latin typeface="Consolas"/>
                <a:cs typeface="Consolas"/>
              </a:rPr>
              <a:t>"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commonPool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getParallelism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50">
              <a:latin typeface="Consolas"/>
              <a:cs typeface="Consolas"/>
            </a:endParaRPr>
          </a:p>
          <a:p>
            <a:pPr marL="179705" indent="-167640">
              <a:lnSpc>
                <a:spcPct val="100000"/>
              </a:lnSpc>
              <a:buChar char="&gt;"/>
              <a:tabLst>
                <a:tab pos="180340" algn="l"/>
              </a:tabLst>
            </a:pPr>
            <a:r>
              <a:rPr dirty="0" sz="1200" spc="-5" b="1">
                <a:solidFill>
                  <a:srgbClr val="FFFFFF"/>
                </a:solidFill>
                <a:latin typeface="Consolas"/>
                <a:cs typeface="Consolas"/>
              </a:rPr>
              <a:t>Pool</a:t>
            </a:r>
            <a:r>
              <a:rPr dirty="0" sz="1200" spc="-40" b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FFFFFF"/>
                </a:solidFill>
                <a:latin typeface="Consolas"/>
                <a:cs typeface="Consolas"/>
              </a:rPr>
              <a:t>size:</a:t>
            </a:r>
            <a:r>
              <a:rPr dirty="0" sz="1200" spc="-40" b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FFFFFF"/>
                </a:solidFill>
                <a:latin typeface="Consolas"/>
                <a:cs typeface="Consolas"/>
              </a:rPr>
              <a:t>3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5249" y="3426155"/>
            <a:ext cx="610552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cambiar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tamaño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siguiente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propiedad: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1925" y="3905454"/>
            <a:ext cx="4794885" cy="5988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A9B7C6"/>
                </a:solidFill>
                <a:latin typeface="Consolas"/>
                <a:cs typeface="Consolas"/>
              </a:rPr>
              <a:t>-Djava.util.concurrent.ForkJoinPool.common.parallelism=10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350">
              <a:latin typeface="Consolas"/>
              <a:cs typeface="Consolas"/>
            </a:endParaRPr>
          </a:p>
          <a:p>
            <a:pPr marL="179705" indent="-167640">
              <a:lnSpc>
                <a:spcPct val="100000"/>
              </a:lnSpc>
              <a:spcBef>
                <a:spcPts val="5"/>
              </a:spcBef>
              <a:buChar char="&gt;"/>
              <a:tabLst>
                <a:tab pos="180340" algn="l"/>
              </a:tabLst>
            </a:pPr>
            <a:r>
              <a:rPr dirty="0" sz="1200" spc="-5" b="1">
                <a:solidFill>
                  <a:srgbClr val="FFFFFF"/>
                </a:solidFill>
                <a:latin typeface="Consolas"/>
                <a:cs typeface="Consolas"/>
              </a:rPr>
              <a:t>Pool</a:t>
            </a:r>
            <a:r>
              <a:rPr dirty="0" sz="1200" spc="-40" b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FFFFFF"/>
                </a:solidFill>
                <a:latin typeface="Consolas"/>
                <a:cs typeface="Consolas"/>
              </a:rPr>
              <a:t>size:</a:t>
            </a:r>
            <a:r>
              <a:rPr dirty="0" sz="1200" spc="-40" b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FFFFFF"/>
                </a:solidFill>
                <a:latin typeface="Consolas"/>
                <a:cs typeface="Consolas"/>
              </a:rPr>
              <a:t>10</a:t>
            </a:r>
            <a:endParaRPr sz="12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8339455" cy="3110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Habíamo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dich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i="1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 i="1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 i="1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 i="1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 i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á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implementad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i="1">
                <a:solidFill>
                  <a:srgbClr val="FFFFFF"/>
                </a:solidFill>
                <a:latin typeface="Consolas"/>
                <a:cs typeface="Consolas"/>
              </a:rPr>
              <a:t>Fork/Joi</a:t>
            </a:r>
            <a:r>
              <a:rPr dirty="0" sz="1800" i="1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dirty="0" sz="1800" spc="-480" i="1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pero 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cómo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funciona?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Supongamos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tenemos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procesador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4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nucleos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fisicos...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000">
              <a:latin typeface="Arial"/>
              <a:cs typeface="Arial"/>
            </a:endParaRPr>
          </a:p>
          <a:p>
            <a:pPr marL="305435" marR="3140075" indent="-293370">
              <a:lnSpc>
                <a:spcPct val="116100"/>
              </a:lnSpc>
              <a:spcBef>
                <a:spcPts val="1285"/>
              </a:spcBef>
            </a:pP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public static int 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addIntegers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400" spc="-75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4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values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parallelStream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mapToInt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i</a:t>
            </a:r>
            <a:r>
              <a:rPr dirty="0" sz="1400" spc="-45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400" spc="-4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i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sum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78850" y="1116674"/>
            <a:ext cx="4106900" cy="3794298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12875"/>
            <a:ext cx="8366759" cy="3411854"/>
          </a:xfrm>
          <a:prstGeom prst="rect">
            <a:avLst/>
          </a:prstGeom>
        </p:spPr>
        <p:txBody>
          <a:bodyPr wrap="square" lIns="0" tIns="5587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39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Pasos</a:t>
            </a:r>
            <a:endParaRPr sz="1800">
              <a:latin typeface="Arial"/>
              <a:cs typeface="Arial"/>
            </a:endParaRPr>
          </a:p>
          <a:p>
            <a:pPr marL="469900" indent="-419734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descompone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4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partes.</a:t>
            </a:r>
            <a:endParaRPr sz="1800">
              <a:latin typeface="Arial"/>
              <a:cs typeface="Arial"/>
            </a:endParaRPr>
          </a:p>
          <a:p>
            <a:pPr marL="469900" marR="5080" indent="-419734">
              <a:lnSpc>
                <a:spcPct val="114599"/>
              </a:lnSpc>
              <a:buAutoNum type="arabicPeriod"/>
              <a:tabLst>
                <a:tab pos="469265" algn="l"/>
                <a:tab pos="469900" algn="l"/>
                <a:tab pos="876935" algn="l"/>
                <a:tab pos="1882775" algn="l"/>
                <a:tab pos="2507615" algn="l"/>
                <a:tab pos="3157220" algn="l"/>
                <a:tab pos="3730625" algn="l"/>
                <a:tab pos="4418330" algn="l"/>
                <a:tab pos="4801235" algn="l"/>
                <a:tab pos="5806440" algn="l"/>
                <a:tab pos="6431280" algn="l"/>
                <a:tab pos="6941184" algn="l"/>
                <a:tab pos="7324090" algn="l"/>
                <a:tab pos="7706995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	computa	cada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	(leaf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work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)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	cada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	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distinto.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(La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 hace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 unboxing del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objeto Integer al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tipo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valor</a:t>
            </a:r>
            <a:r>
              <a:rPr dirty="0" sz="1800" spc="8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 marL="469900" indent="-419734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Finalmente,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merge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resultados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(</a:t>
            </a:r>
            <a:r>
              <a:rPr dirty="0" sz="1800" spc="5">
                <a:solidFill>
                  <a:srgbClr val="FFFFFF"/>
                </a:solidFill>
                <a:latin typeface="Consolas"/>
                <a:cs typeface="Consolas"/>
              </a:rPr>
              <a:t>sum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).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200">
              <a:latin typeface="Arial"/>
              <a:cs typeface="Arial"/>
            </a:endParaRPr>
          </a:p>
          <a:p>
            <a:pPr marL="305435" marR="3167380" indent="-293370">
              <a:lnSpc>
                <a:spcPct val="116100"/>
              </a:lnSpc>
            </a:pP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public static int 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addIntegers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4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4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values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400" spc="-75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4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values</a:t>
            </a:r>
            <a:r>
              <a:rPr dirty="0" sz="140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4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546E79"/>
                </a:solidFill>
                <a:latin typeface="Arial"/>
                <a:cs typeface="Arial"/>
              </a:rPr>
              <a:t>→</a:t>
            </a:r>
            <a:r>
              <a:rPr dirty="0" sz="1400" spc="370">
                <a:solidFill>
                  <a:srgbClr val="546E79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Data</a:t>
            </a:r>
            <a:r>
              <a:rPr dirty="0" sz="1400" spc="-1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Source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parallelStream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400" spc="-2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400" spc="-1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546E79"/>
                </a:solidFill>
                <a:latin typeface="Arial"/>
                <a:cs typeface="Arial"/>
              </a:rPr>
              <a:t>→</a:t>
            </a:r>
            <a:r>
              <a:rPr dirty="0" sz="1400" spc="360">
                <a:solidFill>
                  <a:srgbClr val="546E79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Split(4</a:t>
            </a:r>
            <a:r>
              <a:rPr dirty="0" sz="1400" spc="-2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cores)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mapToInt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i</a:t>
            </a:r>
            <a:r>
              <a:rPr dirty="0" sz="1400" spc="-20">
                <a:solidFill>
                  <a:srgbClr val="FF5370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400" spc="-1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5370"/>
                </a:solidFill>
                <a:latin typeface="Consolas"/>
                <a:cs typeface="Consolas"/>
              </a:rPr>
              <a:t>i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4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400" spc="-1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546E79"/>
                </a:solidFill>
                <a:latin typeface="Arial"/>
                <a:cs typeface="Arial"/>
              </a:rPr>
              <a:t>→</a:t>
            </a:r>
            <a:r>
              <a:rPr dirty="0" sz="1400" spc="365">
                <a:solidFill>
                  <a:srgbClr val="546E79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Compute</a:t>
            </a:r>
            <a:r>
              <a:rPr dirty="0" sz="1400" spc="-1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each</a:t>
            </a:r>
            <a:endParaRPr sz="1400">
              <a:latin typeface="Consolas"/>
              <a:cs typeface="Consolas"/>
            </a:endParaRPr>
          </a:p>
          <a:p>
            <a:pPr marL="696595">
              <a:lnSpc>
                <a:spcPct val="100000"/>
              </a:lnSpc>
              <a:spcBef>
                <a:spcPts val="270"/>
              </a:spcBef>
            </a:pPr>
            <a:r>
              <a:rPr dirty="0" sz="14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400" spc="-5">
                <a:solidFill>
                  <a:srgbClr val="82B1FF"/>
                </a:solidFill>
                <a:latin typeface="Consolas"/>
                <a:cs typeface="Consolas"/>
              </a:rPr>
              <a:t>sum</a:t>
            </a:r>
            <a:r>
              <a:rPr dirty="0" sz="14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4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r>
              <a:rPr dirty="0" sz="1400" spc="-3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400" spc="-2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400">
                <a:solidFill>
                  <a:srgbClr val="546E79"/>
                </a:solidFill>
                <a:latin typeface="Arial"/>
                <a:cs typeface="Arial"/>
              </a:rPr>
              <a:t>→</a:t>
            </a:r>
            <a:r>
              <a:rPr dirty="0" sz="1400" spc="350">
                <a:solidFill>
                  <a:srgbClr val="546E79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546E79"/>
                </a:solidFill>
                <a:latin typeface="Consolas"/>
                <a:cs typeface="Consolas"/>
              </a:rPr>
              <a:t>Join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dirty="0" sz="14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12875"/>
            <a:ext cx="8231505" cy="3108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72720">
              <a:lnSpc>
                <a:spcPct val="115700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Las estructuras de datos utilizadas para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realizar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 paso de descomposición,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clasificar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3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grupos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según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desempeño:</a:t>
            </a:r>
            <a:endParaRPr sz="1800">
              <a:latin typeface="Arial"/>
              <a:cs typeface="Arial"/>
            </a:endParaRPr>
          </a:p>
          <a:p>
            <a:pPr marL="469900" marR="173990" indent="-367030">
              <a:lnSpc>
                <a:spcPct val="113900"/>
              </a:lnSpc>
              <a:spcBef>
                <a:spcPts val="1075"/>
              </a:spcBef>
              <a:buClr>
                <a:srgbClr val="ADADAD"/>
              </a:buClr>
              <a:buSzPct val="90000"/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Buenas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ArrayLis</a:t>
            </a:r>
            <a:r>
              <a:rPr dirty="0" sz="1800" spc="1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IntStrea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dirty="0" sz="1800" spc="1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IntStream.rang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estructura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de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acceso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aleatorio. Se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splitear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relativamente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fácil.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05"/>
              </a:spcBef>
              <a:buClr>
                <a:srgbClr val="ADADAD"/>
              </a:buClr>
              <a:buSzPct val="90000"/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It’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 o</a:t>
            </a:r>
            <a:r>
              <a:rPr dirty="0" sz="2000" spc="10" b="1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HashSe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 spc="-484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TreeSe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 spc="-484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fácile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descomponer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per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puede.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75"/>
              </a:spcBef>
              <a:buSzPct val="90000"/>
              <a:buChar char="●"/>
              <a:tabLst>
                <a:tab pos="469265" algn="l"/>
                <a:tab pos="469900" algn="l"/>
              </a:tabLst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Malas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: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Algunas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estructuras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pueden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desacoplar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(Por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ejemplo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0(N)).</a:t>
            </a:r>
            <a:endParaRPr sz="1800">
              <a:latin typeface="Arial"/>
              <a:cs typeface="Arial"/>
            </a:endParaRPr>
          </a:p>
          <a:p>
            <a:pPr lvl="1" marL="927100" indent="-336550">
              <a:lnSpc>
                <a:spcPct val="100000"/>
              </a:lnSpc>
              <a:spcBef>
                <a:spcPts val="384"/>
              </a:spcBef>
              <a:buSzPct val="77777"/>
              <a:buChar char="○"/>
              <a:tabLst>
                <a:tab pos="926465" algn="l"/>
                <a:tab pos="9271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Splitea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LinkedLis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costo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computacional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alto.</a:t>
            </a:r>
            <a:endParaRPr sz="1800">
              <a:latin typeface="Arial"/>
              <a:cs typeface="Arial"/>
            </a:endParaRPr>
          </a:p>
          <a:p>
            <a:pPr lvl="1" marL="927100" indent="-336550">
              <a:lnSpc>
                <a:spcPct val="100000"/>
              </a:lnSpc>
              <a:spcBef>
                <a:spcPts val="315"/>
              </a:spcBef>
              <a:buSzPct val="77777"/>
              <a:buChar char="○"/>
              <a:tabLst>
                <a:tab pos="926465" algn="l"/>
                <a:tab pos="9271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pued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conocer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cantidad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elemento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Stream.iterat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endParaRPr sz="1800">
              <a:latin typeface="Arial"/>
              <a:cs typeface="Arial"/>
            </a:endParaRPr>
          </a:p>
          <a:p>
            <a:pPr marL="927100">
              <a:lnSpc>
                <a:spcPct val="100000"/>
              </a:lnSpc>
              <a:spcBef>
                <a:spcPts val="315"/>
              </a:spcBef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BufferReader.lines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53516"/>
            <a:ext cx="7098030" cy="27597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-5" b="1">
                <a:solidFill>
                  <a:srgbClr val="FFFFFF"/>
                </a:solidFill>
                <a:latin typeface="Arial"/>
                <a:cs typeface="Arial"/>
              </a:rPr>
              <a:t>Stateless</a:t>
            </a:r>
            <a:r>
              <a:rPr dirty="0" sz="23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300" spc="-5" b="1">
                <a:solidFill>
                  <a:srgbClr val="FFFFFF"/>
                </a:solidFill>
                <a:latin typeface="Arial"/>
                <a:cs typeface="Arial"/>
              </a:rPr>
              <a:t>operations</a:t>
            </a:r>
            <a:endParaRPr sz="2300">
              <a:latin typeface="Arial"/>
              <a:cs typeface="Arial"/>
            </a:endParaRPr>
          </a:p>
          <a:p>
            <a:pPr marL="469900" marR="2050414">
              <a:lnSpc>
                <a:spcPct val="166700"/>
              </a:lnSpc>
              <a:spcBef>
                <a:spcPts val="9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forma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obtener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mayor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rendimiento. </a:t>
            </a:r>
            <a:r>
              <a:rPr dirty="0" sz="1800" spc="-484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Ej.: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map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flatMap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filter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20"/>
              </a:spcBef>
            </a:pPr>
            <a:r>
              <a:rPr dirty="0" sz="2300" spc="-5" b="1">
                <a:solidFill>
                  <a:srgbClr val="FFFFFF"/>
                </a:solidFill>
                <a:latin typeface="Arial"/>
                <a:cs typeface="Arial"/>
              </a:rPr>
              <a:t>Statefull</a:t>
            </a:r>
            <a:r>
              <a:rPr dirty="0" sz="2300" spc="-5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300" spc="-5" b="1">
                <a:solidFill>
                  <a:srgbClr val="FFFFFF"/>
                </a:solidFill>
                <a:latin typeface="Arial"/>
                <a:cs typeface="Arial"/>
              </a:rPr>
              <a:t>operations</a:t>
            </a:r>
            <a:endParaRPr sz="2300">
              <a:latin typeface="Arial"/>
              <a:cs typeface="Arial"/>
            </a:endParaRPr>
          </a:p>
          <a:p>
            <a:pPr marL="469900" marR="5080">
              <a:lnSpc>
                <a:spcPct val="166700"/>
              </a:lnSpc>
              <a:spcBef>
                <a:spcPts val="9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 el overhead de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construir(fullscan) y sincronizar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estructuras.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Ej.:</a:t>
            </a:r>
            <a:r>
              <a:rPr dirty="0" sz="18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sort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distinct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limit</a:t>
            </a:r>
            <a:r>
              <a:rPr dirty="0" sz="1800" spc="-5" i="1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176350"/>
            <a:ext cx="7599045" cy="6540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Existe un grupo de factores que influencia directamente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sobre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 tiempo de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ejecución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un proceso: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3139" y="2510740"/>
            <a:ext cx="7743825" cy="730250"/>
          </a:xfrm>
          <a:prstGeom prst="rect">
            <a:avLst/>
          </a:prstGeom>
        </p:spPr>
        <p:txBody>
          <a:bodyPr wrap="square" lIns="0" tIns="6032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475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Para</a:t>
            </a:r>
            <a:r>
              <a:rPr dirty="0" sz="20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mi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problema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particular,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¿Voy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lograr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mejores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tiempos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con</a:t>
            </a:r>
            <a:endParaRPr sz="2000">
              <a:latin typeface="Arial"/>
              <a:cs typeface="Arial"/>
            </a:endParaRPr>
          </a:p>
          <a:p>
            <a:pPr algn="ctr" marL="13970">
              <a:lnSpc>
                <a:spcPct val="100000"/>
              </a:lnSpc>
              <a:spcBef>
                <a:spcPts val="375"/>
              </a:spcBef>
            </a:pPr>
            <a:r>
              <a:rPr dirty="0" sz="2000" spc="-5" b="1" i="1">
                <a:solidFill>
                  <a:srgbClr val="FFFFFF"/>
                </a:solidFill>
                <a:latin typeface="Arial"/>
                <a:cs typeface="Arial"/>
              </a:rPr>
              <a:t>Parallel</a:t>
            </a:r>
            <a:r>
              <a:rPr dirty="0" sz="2000" spc="-20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 i="1">
                <a:solidFill>
                  <a:srgbClr val="FFFFFF"/>
                </a:solidFill>
                <a:latin typeface="Arial"/>
                <a:cs typeface="Arial"/>
              </a:rPr>
              <a:t>streams</a:t>
            </a:r>
            <a:r>
              <a:rPr dirty="0" sz="2000" spc="15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dirty="0" sz="20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dirty="0" sz="20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mejor </a:t>
            </a:r>
            <a:r>
              <a:rPr dirty="0" sz="2000" spc="-5" b="1" i="1">
                <a:solidFill>
                  <a:srgbClr val="FFFFFF"/>
                </a:solidFill>
                <a:latin typeface="Arial"/>
                <a:cs typeface="Arial"/>
              </a:rPr>
              <a:t>Sequencial</a:t>
            </a:r>
            <a:r>
              <a:rPr dirty="0" sz="2000" spc="-15" b="1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b="1" i="1">
                <a:solidFill>
                  <a:srgbClr val="FFFFFF"/>
                </a:solidFill>
                <a:latin typeface="Arial"/>
                <a:cs typeface="Arial"/>
              </a:rPr>
              <a:t>Streams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?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3336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Sincronización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7943215" cy="336105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Locking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ts val="2625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Solo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thread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la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vez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puede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acceder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un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recurso.</a:t>
            </a:r>
            <a:endParaRPr sz="2200">
              <a:latin typeface="Arial"/>
              <a:cs typeface="Arial"/>
            </a:endParaRPr>
          </a:p>
          <a:p>
            <a:pPr marL="469900" marR="339090" indent="-397510">
              <a:lnSpc>
                <a:spcPts val="2630"/>
              </a:lnSpc>
              <a:spcBef>
                <a:spcPts val="8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Esto produce un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cuello de botella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a medida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que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crece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el </a:t>
            </a:r>
            <a:r>
              <a:rPr dirty="0" sz="2200" spc="-60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numero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 threads.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ts val="2525"/>
              </a:lnSpc>
              <a:buClr>
                <a:srgbClr val="CCCCCC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Atenta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paralelización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.</a:t>
            </a:r>
            <a:r>
              <a:rPr dirty="0" sz="2200" spc="-1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Por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más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que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corra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 un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thread</a:t>
            </a:r>
            <a:endParaRPr sz="2200">
              <a:latin typeface="Arial"/>
              <a:cs typeface="Arial"/>
            </a:endParaRPr>
          </a:p>
          <a:p>
            <a:pPr marL="469900" marR="5080">
              <a:lnSpc>
                <a:spcPts val="2630"/>
              </a:lnSpc>
              <a:spcBef>
                <a:spcPts val="90"/>
              </a:spcBef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por procesador, no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gana tiempo. Cada thread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se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bloquea </a:t>
            </a:r>
            <a:r>
              <a:rPr dirty="0" sz="2200" spc="-60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constantemente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en espera</a:t>
            </a:r>
            <a:r>
              <a:rPr dirty="0" sz="2200" spc="-1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del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recurso.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ts val="2525"/>
              </a:lnSpc>
              <a:buClr>
                <a:srgbClr val="CCCCCC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Se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puede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bajar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el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locking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particionado</a:t>
            </a:r>
            <a:r>
              <a:rPr dirty="0" sz="22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el</a:t>
            </a:r>
            <a:r>
              <a:rPr dirty="0" sz="22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recurso</a:t>
            </a:r>
            <a:endParaRPr sz="2200">
              <a:latin typeface="Arial"/>
              <a:cs typeface="Arial"/>
            </a:endParaRPr>
          </a:p>
          <a:p>
            <a:pPr marL="469900" marR="684530">
              <a:lnSpc>
                <a:spcPts val="2630"/>
              </a:lnSpc>
              <a:spcBef>
                <a:spcPts val="9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compartido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. Es una estrategia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muy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usada por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Parallel </a:t>
            </a:r>
            <a:r>
              <a:rPr dirty="0" sz="2200" spc="-6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streams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4140835" cy="2475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Factores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201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Cantidad</a:t>
            </a:r>
            <a:r>
              <a:rPr dirty="0" sz="2200" spc="-3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3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datos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Estructura</a:t>
            </a:r>
            <a:r>
              <a:rPr dirty="0" sz="2200" spc="-3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2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datos</a:t>
            </a:r>
            <a:r>
              <a:rPr dirty="0" sz="2200" spc="-2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2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origen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Boxing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Numero</a:t>
            </a:r>
            <a:r>
              <a:rPr dirty="0" sz="2200" spc="-5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de</a:t>
            </a:r>
            <a:r>
              <a:rPr dirty="0" sz="2200" spc="-5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nucleos</a:t>
            </a:r>
            <a:endParaRPr sz="2200">
              <a:latin typeface="Arial"/>
              <a:cs typeface="Arial"/>
            </a:endParaRPr>
          </a:p>
          <a:p>
            <a:pPr marL="469900" indent="-397510">
              <a:lnSpc>
                <a:spcPct val="100000"/>
              </a:lnSpc>
              <a:spcBef>
                <a:spcPts val="36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Costo</a:t>
            </a:r>
            <a:r>
              <a:rPr dirty="0" sz="2200" spc="-5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por</a:t>
            </a:r>
            <a:r>
              <a:rPr dirty="0" sz="2200" spc="-50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elemento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8345805" cy="2550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Cantidad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2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poder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problema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invertir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tiempo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6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descomponer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datos,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luego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procesarlos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finalmente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reagruparlos.</a:t>
            </a:r>
            <a:endParaRPr sz="1800">
              <a:latin typeface="Arial"/>
              <a:cs typeface="Arial"/>
            </a:endParaRPr>
          </a:p>
          <a:p>
            <a:pPr marL="12700" marR="1110615">
              <a:lnSpc>
                <a:spcPct val="114599"/>
              </a:lnSpc>
              <a:spcBef>
                <a:spcPts val="1575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tengo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suficientes datos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procesar cada dato demora un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tiempo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considerable...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Tiene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sentido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tomarse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 el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tiempo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para descomponer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reagrupar</a:t>
            </a:r>
            <a:r>
              <a:rPr dirty="0" sz="180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8009890" cy="2550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Estructura</a:t>
            </a:r>
            <a:r>
              <a:rPr dirty="0" sz="2200" spc="-3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origen</a:t>
            </a:r>
            <a:endParaRPr sz="2200">
              <a:latin typeface="Arial"/>
              <a:cs typeface="Arial"/>
            </a:endParaRPr>
          </a:p>
          <a:p>
            <a:pPr marL="12700" marR="192405">
              <a:lnSpc>
                <a:spcPct val="114599"/>
              </a:lnSpc>
              <a:spcBef>
                <a:spcPts val="171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Cada pipeline de operaciones procesa un parte de los datos iniciales, que en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general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una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colección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elementos.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14599"/>
              </a:lnSpc>
              <a:spcBef>
                <a:spcPts val="157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Ojo, es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muy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fácil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caer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subdividir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colección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otros procesos paralelos,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 el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costo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aumentar el tiempo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 ejecución.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algn="ctr" marL="357505">
              <a:lnSpc>
                <a:spcPct val="100000"/>
              </a:lnSpc>
            </a:pP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subdividi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tu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proceso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lo</a:t>
            </a:r>
            <a:r>
              <a:rPr dirty="0" sz="18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menos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posible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6725920" cy="23501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Boxing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2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eficiente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operar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tipos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primitivos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Objetos.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</a:t>
            </a:r>
            <a:r>
              <a:rPr dirty="0" sz="1800" spc="-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45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Integer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long</a:t>
            </a:r>
            <a:r>
              <a:rPr dirty="0" sz="1800" spc="-4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45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Long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double</a:t>
            </a:r>
            <a:r>
              <a:rPr dirty="0" sz="1800" spc="-3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i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450" i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Double</a:t>
            </a:r>
            <a:endParaRPr sz="1800">
              <a:latin typeface="Consolas"/>
              <a:cs typeface="Consolas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etc...</a:t>
            </a:r>
            <a:endParaRPr sz="18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14323"/>
            <a:ext cx="8220075" cy="26644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Numero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nucleos</a:t>
            </a:r>
            <a:endParaRPr sz="22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202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tengo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solo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núcleo,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sentido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medida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crece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numero,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mejora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tiempos.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realidad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 importa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numero 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nucleos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que tenga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máquina</a:t>
            </a:r>
            <a:r>
              <a:rPr dirty="0" sz="1800" spc="5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sino los </a:t>
            </a:r>
            <a:r>
              <a:rPr dirty="0" sz="1800" spc="-48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que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tenga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 asignados mi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proceso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  <a:p>
            <a:pPr marL="1112520" marR="254000" indent="-711835">
              <a:lnSpc>
                <a:spcPct val="114599"/>
              </a:lnSpc>
              <a:spcBef>
                <a:spcPts val="1575"/>
              </a:spcBef>
            </a:pP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→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Pensemos que hay otros procesos corriendo en la misma máquina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afectando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indirectamente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performance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 mi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proceso.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4725" y="1291779"/>
            <a:ext cx="7870825" cy="2005964"/>
          </a:xfrm>
          <a:prstGeom prst="rect">
            <a:avLst/>
          </a:prstGeom>
        </p:spPr>
        <p:txBody>
          <a:bodyPr wrap="square" lIns="0" tIns="749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9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Costo</a:t>
            </a:r>
            <a:r>
              <a:rPr dirty="0" sz="22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por</a:t>
            </a:r>
            <a:r>
              <a:rPr dirty="0" sz="2200" spc="-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elemento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14599"/>
              </a:lnSpc>
              <a:spcBef>
                <a:spcPts val="8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Así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como, cuanto más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datos tenemos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mas costo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al descomponer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reagrupar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tenemos…</a:t>
            </a: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400">
              <a:latin typeface="Arial"/>
              <a:cs typeface="Arial"/>
            </a:endParaRPr>
          </a:p>
          <a:p>
            <a:pPr algn="ctr" marL="494665">
              <a:lnSpc>
                <a:spcPct val="100000"/>
              </a:lnSpc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Cuanto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más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demore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el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cómputo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un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elemento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la colección</a:t>
            </a:r>
            <a:endParaRPr sz="1800">
              <a:latin typeface="Arial"/>
              <a:cs typeface="Arial"/>
            </a:endParaRPr>
          </a:p>
          <a:p>
            <a:pPr algn="ctr" marL="492125">
              <a:lnSpc>
                <a:spcPct val="100000"/>
              </a:lnSpc>
              <a:spcBef>
                <a:spcPts val="315"/>
              </a:spcBef>
            </a:pP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→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mejores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tiempos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voy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lograr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al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paralelizando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mi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proceso.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53516"/>
            <a:ext cx="7957184" cy="14770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-5" b="1">
                <a:solidFill>
                  <a:srgbClr val="FFFFFF"/>
                </a:solidFill>
                <a:latin typeface="Arial"/>
                <a:cs typeface="Arial"/>
              </a:rPr>
              <a:t>Examples</a:t>
            </a:r>
            <a:endParaRPr sz="2300">
              <a:latin typeface="Arial"/>
              <a:cs typeface="Arial"/>
            </a:endParaRPr>
          </a:p>
          <a:p>
            <a:pPr marL="12700" marR="5080">
              <a:lnSpc>
                <a:spcPct val="115199"/>
              </a:lnSpc>
              <a:spcBef>
                <a:spcPts val="120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Imaginemos que necesitamos paralelizar una tareas CPU-bound,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como contar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primos. Veamos qué diferencias tenemos entre un proceso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secuencia y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paralelo.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56921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90"/>
              <a:t> </a:t>
            </a:r>
            <a:r>
              <a:rPr dirty="0"/>
              <a:t>streams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92733"/>
            <a:ext cx="6309995" cy="3587750"/>
          </a:xfrm>
          <a:prstGeom prst="rect">
            <a:avLst/>
          </a:prstGeom>
        </p:spPr>
        <p:txBody>
          <a:bodyPr wrap="square" lIns="0" tIns="3936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09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testCountPrimesWithSequentialStream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118364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10000000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// En Elixir/Ruby 10_000_000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Stopwatch</a:t>
            </a:r>
            <a:r>
              <a:rPr dirty="0" sz="1200" spc="1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createStarted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5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range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asLongStream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filter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isPrime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Consolas"/>
              <a:cs typeface="Consolas"/>
            </a:endParaRPr>
          </a:p>
          <a:p>
            <a:pPr marL="263525" marR="4613275">
              <a:lnSpc>
                <a:spcPct val="114599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Asserts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h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sto</a:t>
            </a:r>
            <a:r>
              <a:rPr dirty="0" sz="1200">
                <a:solidFill>
                  <a:srgbClr val="82B1FF"/>
                </a:solidFill>
                <a:latin typeface="Consolas"/>
                <a:cs typeface="Consolas"/>
              </a:rPr>
              <a:t>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255904">
              <a:lnSpc>
                <a:spcPct val="114599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664579L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elapsed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MILLISECONDS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greaterThan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System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out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printf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"Sequential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stream time: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spc="5">
                <a:solidFill>
                  <a:srgbClr val="C3E787"/>
                </a:solidFill>
                <a:latin typeface="Consolas"/>
                <a:cs typeface="Consolas"/>
              </a:rPr>
              <a:t>%s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\n</a:t>
            </a:r>
            <a:r>
              <a:rPr dirty="0" sz="1200" spc="5">
                <a:solidFill>
                  <a:srgbClr val="C3E787"/>
                </a:solidFill>
                <a:latin typeface="Consolas"/>
                <a:cs typeface="Consolas"/>
              </a:rPr>
              <a:t>"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550">
              <a:latin typeface="Consolas"/>
              <a:cs typeface="Consolas"/>
            </a:endParaRPr>
          </a:p>
          <a:p>
            <a:pPr marL="179705" indent="-167640">
              <a:lnSpc>
                <a:spcPct val="100000"/>
              </a:lnSpc>
              <a:buChar char="&gt;"/>
              <a:tabLst>
                <a:tab pos="180340" algn="l"/>
              </a:tabLst>
            </a:pP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Sequential</a:t>
            </a:r>
            <a:r>
              <a:rPr dirty="0" sz="1200" spc="-2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stream</a:t>
            </a:r>
            <a:r>
              <a:rPr dirty="0" sz="1200" spc="-2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time:</a:t>
            </a:r>
            <a:r>
              <a:rPr dirty="0" sz="1200" spc="-2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29.61</a:t>
            </a:r>
            <a:r>
              <a:rPr dirty="0" sz="1200" spc="-2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CAD3DE"/>
                </a:solidFill>
                <a:latin typeface="Consolas"/>
                <a:cs typeface="Consolas"/>
              </a:rPr>
              <a:t>s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92733"/>
            <a:ext cx="5974715" cy="3587750"/>
          </a:xfrm>
          <a:prstGeom prst="rect">
            <a:avLst/>
          </a:prstGeom>
        </p:spPr>
        <p:txBody>
          <a:bodyPr wrap="square" lIns="0" tIns="3936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09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2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void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testCountPrimesWithParallelStream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1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84836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10000000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// En Elixir/Ruby 10_000_000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Stopwatch</a:t>
            </a:r>
            <a:r>
              <a:rPr dirty="0" sz="1200" spc="1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createStarted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5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range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filter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isPrime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Consolas"/>
              <a:cs typeface="Consolas"/>
            </a:endParaRPr>
          </a:p>
          <a:p>
            <a:pPr marL="263525" marR="4277995">
              <a:lnSpc>
                <a:spcPct val="114599"/>
              </a:lnSpc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 Asserts </a:t>
            </a:r>
            <a:r>
              <a:rPr dirty="0" sz="120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h</a:t>
            </a:r>
            <a:r>
              <a:rPr dirty="0" sz="1200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sto</a:t>
            </a:r>
            <a:r>
              <a:rPr dirty="0" sz="1200">
                <a:solidFill>
                  <a:srgbClr val="82B1FF"/>
                </a:solidFill>
                <a:latin typeface="Consolas"/>
                <a:cs typeface="Consolas"/>
              </a:rPr>
              <a:t>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 marR="172085">
              <a:lnSpc>
                <a:spcPct val="114599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664579L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elapsed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MILLISECONDS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lessThan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 spc="-64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System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out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printf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"Parallel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stream</a:t>
            </a:r>
            <a:r>
              <a:rPr dirty="0" sz="1200" spc="-10">
                <a:solidFill>
                  <a:srgbClr val="C3E787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E787"/>
                </a:solidFill>
                <a:latin typeface="Consolas"/>
                <a:cs typeface="Consolas"/>
              </a:rPr>
              <a:t>time: </a:t>
            </a:r>
            <a:r>
              <a:rPr dirty="0" sz="1200" spc="5">
                <a:solidFill>
                  <a:srgbClr val="C3E787"/>
                </a:solidFill>
                <a:latin typeface="Consolas"/>
                <a:cs typeface="Consolas"/>
              </a:rPr>
              <a:t>%s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\n</a:t>
            </a:r>
            <a:r>
              <a:rPr dirty="0" sz="1200" spc="5">
                <a:solidFill>
                  <a:srgbClr val="C3E787"/>
                </a:solidFill>
                <a:latin typeface="Consolas"/>
                <a:cs typeface="Consolas"/>
              </a:rPr>
              <a:t>"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550">
              <a:latin typeface="Consolas"/>
              <a:cs typeface="Consolas"/>
            </a:endParaRPr>
          </a:p>
          <a:p>
            <a:pPr marL="179705" indent="-167640">
              <a:lnSpc>
                <a:spcPct val="100000"/>
              </a:lnSpc>
              <a:buChar char="&gt;"/>
              <a:tabLst>
                <a:tab pos="180340" algn="l"/>
              </a:tabLst>
            </a:pP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Parallel</a:t>
            </a:r>
            <a:r>
              <a:rPr dirty="0" sz="1200" spc="-2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stream</a:t>
            </a:r>
            <a:r>
              <a:rPr dirty="0" sz="1200" spc="-2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time:</a:t>
            </a:r>
            <a:r>
              <a:rPr dirty="0" sz="1200" spc="-2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13.22</a:t>
            </a:r>
            <a:r>
              <a:rPr dirty="0" sz="1200" spc="-2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CAD3DE"/>
                </a:solidFill>
                <a:latin typeface="Consolas"/>
                <a:cs typeface="Consolas"/>
              </a:rPr>
              <a:t>s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12875"/>
            <a:ext cx="8021320" cy="66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Ahora, imaginemos que tenemos que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consultar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 número de usuarios por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sus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ids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recurso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REST, ¿Paralelizamos?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2421458"/>
            <a:ext cx="5130800" cy="1073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63525" marR="1088390" indent="-251460">
              <a:lnSpc>
                <a:spcPct val="114599"/>
              </a:lnSpc>
              <a:spcBef>
                <a:spcPts val="10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List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User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findUserBy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Stream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Long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ids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 </a:t>
            </a:r>
            <a:r>
              <a:rPr dirty="0" sz="1200" spc="-645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ids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endParaRPr sz="1200">
              <a:latin typeface="Consolas"/>
              <a:cs typeface="Consolas"/>
            </a:endParaRPr>
          </a:p>
          <a:p>
            <a:pPr marL="93408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map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getUser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1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Rest</a:t>
            </a:r>
            <a:r>
              <a:rPr dirty="0" sz="1200" spc="-1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endpoint:</a:t>
            </a:r>
            <a:r>
              <a:rPr dirty="0" sz="1200" spc="-10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GET</a:t>
            </a:r>
            <a:r>
              <a:rPr dirty="0" sz="1200" spc="-1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users/ID</a:t>
            </a:r>
            <a:endParaRPr sz="1200">
              <a:latin typeface="Consolas"/>
              <a:cs typeface="Consolas"/>
            </a:endParaRPr>
          </a:p>
          <a:p>
            <a:pPr marL="93408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collect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toList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14323"/>
            <a:ext cx="8182609" cy="20275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630"/>
              </a:lnSpc>
              <a:spcBef>
                <a:spcPts val="100"/>
              </a:spcBef>
            </a:pP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Confinamiento</a:t>
            </a:r>
            <a:endParaRPr sz="2200">
              <a:latin typeface="Arial"/>
              <a:cs typeface="Arial"/>
            </a:endParaRPr>
          </a:p>
          <a:p>
            <a:pPr algn="just" marL="469900" marR="5080" indent="-397510">
              <a:lnSpc>
                <a:spcPts val="2630"/>
              </a:lnSpc>
              <a:spcBef>
                <a:spcPts val="85"/>
              </a:spcBef>
              <a:buClr>
                <a:srgbClr val="CCCCCC"/>
              </a:buClr>
              <a:buChar char="●"/>
              <a:tabLst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 preferible que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cada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thread acumule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su resultado (parcial) y </a:t>
            </a:r>
            <a:r>
              <a:rPr dirty="0" sz="2200" spc="-6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luego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reagrupar;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que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sincronizar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un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recurso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para ir agregando </a:t>
            </a:r>
            <a:r>
              <a:rPr dirty="0" sz="2200" spc="-6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resultados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medida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que </a:t>
            </a:r>
            <a:r>
              <a:rPr dirty="0" sz="22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22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generados.</a:t>
            </a:r>
            <a:endParaRPr sz="2200">
              <a:latin typeface="Arial"/>
              <a:cs typeface="Arial"/>
            </a:endParaRPr>
          </a:p>
          <a:p>
            <a:pPr algn="just" marL="469900" indent="-397510">
              <a:lnSpc>
                <a:spcPts val="2520"/>
              </a:lnSpc>
              <a:buClr>
                <a:srgbClr val="CCCCCC"/>
              </a:buClr>
              <a:buChar char="●"/>
              <a:tabLst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22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ausencia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22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locking.</a:t>
            </a:r>
            <a:endParaRPr sz="2200">
              <a:latin typeface="Arial"/>
              <a:cs typeface="Arial"/>
            </a:endParaRPr>
          </a:p>
          <a:p>
            <a:pPr algn="just" marL="469900" indent="-397510">
              <a:lnSpc>
                <a:spcPts val="2635"/>
              </a:lnSpc>
              <a:buClr>
                <a:srgbClr val="CCCCCC"/>
              </a:buClr>
              <a:buChar char="●"/>
              <a:tabLst>
                <a:tab pos="469900" algn="l"/>
              </a:tabLst>
            </a:pPr>
            <a:r>
              <a:rPr dirty="0" sz="2200" spc="-5">
                <a:solidFill>
                  <a:srgbClr val="ADADAD"/>
                </a:solidFill>
                <a:latin typeface="Arial"/>
                <a:cs typeface="Arial"/>
              </a:rPr>
              <a:t>La</a:t>
            </a:r>
            <a:r>
              <a:rPr dirty="0" sz="2200" spc="-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alternativa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más</a:t>
            </a:r>
            <a:r>
              <a:rPr dirty="0" sz="22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efectiva.</a:t>
            </a:r>
            <a:endParaRPr sz="2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3336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Sincronización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79095" marR="5080" indent="-367030">
              <a:lnSpc>
                <a:spcPct val="114599"/>
              </a:lnSpc>
              <a:spcBef>
                <a:spcPts val="100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pc="-5"/>
              <a:t>Lo primero que </a:t>
            </a:r>
            <a:r>
              <a:rPr dirty="0"/>
              <a:t>se </a:t>
            </a:r>
            <a:r>
              <a:rPr dirty="0" spc="-5"/>
              <a:t>puede pensar es: Si obvio! Si demoro 500ms en traerme </a:t>
            </a:r>
            <a:r>
              <a:rPr dirty="0" spc="-490"/>
              <a:t> </a:t>
            </a:r>
            <a:r>
              <a:rPr dirty="0"/>
              <a:t>cada</a:t>
            </a:r>
            <a:r>
              <a:rPr dirty="0" spc="-10"/>
              <a:t> </a:t>
            </a:r>
            <a:r>
              <a:rPr dirty="0" spc="-5"/>
              <a:t>usuario, </a:t>
            </a:r>
            <a:r>
              <a:rPr dirty="0"/>
              <a:t>con</a:t>
            </a:r>
            <a:r>
              <a:rPr dirty="0" spc="-10"/>
              <a:t> </a:t>
            </a:r>
            <a:r>
              <a:rPr dirty="0" spc="-5"/>
              <a:t>20 usuario</a:t>
            </a:r>
            <a:r>
              <a:rPr dirty="0" spc="-10"/>
              <a:t> </a:t>
            </a:r>
            <a:r>
              <a:rPr dirty="0"/>
              <a:t>son</a:t>
            </a:r>
            <a:r>
              <a:rPr dirty="0" spc="-5"/>
              <a:t> 10s</a:t>
            </a:r>
            <a:r>
              <a:rPr dirty="0" spc="-10"/>
              <a:t> </a:t>
            </a:r>
            <a:r>
              <a:rPr dirty="0"/>
              <a:t>contra</a:t>
            </a:r>
            <a:r>
              <a:rPr dirty="0" spc="-5"/>
              <a:t> 500ms</a:t>
            </a:r>
            <a:r>
              <a:rPr dirty="0" spc="-10"/>
              <a:t> </a:t>
            </a:r>
            <a:r>
              <a:rPr dirty="0" spc="-5"/>
              <a:t>en paralelo.</a:t>
            </a:r>
          </a:p>
          <a:p>
            <a:pPr marL="379095" marR="258445" indent="-367030">
              <a:lnSpc>
                <a:spcPct val="114599"/>
              </a:lnSpc>
              <a:buChar char="●"/>
              <a:tabLst>
                <a:tab pos="379095" algn="l"/>
                <a:tab pos="379730" algn="l"/>
              </a:tabLst>
            </a:pPr>
            <a:r>
              <a:rPr dirty="0" spc="-5"/>
              <a:t>El problema </a:t>
            </a:r>
            <a:r>
              <a:rPr dirty="0"/>
              <a:t>reside </a:t>
            </a:r>
            <a:r>
              <a:rPr dirty="0" spc="-5"/>
              <a:t>en que </a:t>
            </a:r>
            <a:r>
              <a:rPr dirty="0" spc="-5" b="1">
                <a:solidFill>
                  <a:srgbClr val="FFFFFF"/>
                </a:solidFill>
                <a:latin typeface="Arial"/>
                <a:cs typeface="Arial"/>
              </a:rPr>
              <a:t>parallel streams usa un ÚNICO </a:t>
            </a:r>
            <a:r>
              <a:rPr dirty="0" b="1">
                <a:solidFill>
                  <a:srgbClr val="FFFFFF"/>
                </a:solidFill>
                <a:latin typeface="Arial"/>
                <a:cs typeface="Arial"/>
              </a:rPr>
              <a:t>thread </a:t>
            </a:r>
            <a:r>
              <a:rPr dirty="0" spc="-5" b="1">
                <a:solidFill>
                  <a:srgbClr val="FFFFFF"/>
                </a:solidFill>
                <a:latin typeface="Arial"/>
                <a:cs typeface="Arial"/>
              </a:rPr>
              <a:t>pool </a:t>
            </a:r>
            <a:r>
              <a:rPr dirty="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pc="-5" b="1">
                <a:solidFill>
                  <a:srgbClr val="FFFFFF"/>
                </a:solidFill>
                <a:latin typeface="Arial"/>
                <a:cs typeface="Arial"/>
              </a:rPr>
              <a:t>común </a:t>
            </a:r>
            <a:r>
              <a:rPr dirty="0"/>
              <a:t>y si </a:t>
            </a:r>
            <a:r>
              <a:rPr dirty="0" spc="-5"/>
              <a:t>los thread </a:t>
            </a:r>
            <a:r>
              <a:rPr dirty="0"/>
              <a:t>se </a:t>
            </a:r>
            <a:r>
              <a:rPr dirty="0" spc="-5"/>
              <a:t>toman por un periodo largo de tiempo estas </a:t>
            </a:r>
            <a:r>
              <a:rPr dirty="0"/>
              <a:t> </a:t>
            </a:r>
            <a:r>
              <a:rPr dirty="0" spc="-5"/>
              <a:t>bloqueando los thread del pool </a:t>
            </a:r>
            <a:r>
              <a:rPr dirty="0"/>
              <a:t>y </a:t>
            </a:r>
            <a:r>
              <a:rPr dirty="0" spc="-5"/>
              <a:t>nadie </a:t>
            </a:r>
            <a:r>
              <a:rPr dirty="0"/>
              <a:t>más va a </a:t>
            </a:r>
            <a:r>
              <a:rPr dirty="0" spc="-5"/>
              <a:t>poder usarlos en ese </a:t>
            </a:r>
            <a:r>
              <a:rPr dirty="0"/>
              <a:t> </a:t>
            </a:r>
            <a:r>
              <a:rPr dirty="0" spc="-5"/>
              <a:t>periodo</a:t>
            </a:r>
            <a:r>
              <a:rPr dirty="0" spc="-10"/>
              <a:t> </a:t>
            </a:r>
            <a:r>
              <a:rPr dirty="0" spc="-5"/>
              <a:t>de tiempo.</a:t>
            </a: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379095" algn="l"/>
                <a:tab pos="379730" algn="l"/>
              </a:tabLst>
            </a:pPr>
            <a:r>
              <a:rPr dirty="0" spc="-5"/>
              <a:t>Hay</a:t>
            </a:r>
            <a:r>
              <a:rPr dirty="0" spc="-30"/>
              <a:t> </a:t>
            </a:r>
            <a:r>
              <a:rPr dirty="0" spc="-5"/>
              <a:t>alternativas</a:t>
            </a:r>
            <a:r>
              <a:rPr dirty="0" spc="-25"/>
              <a:t> </a:t>
            </a:r>
            <a:r>
              <a:rPr dirty="0" spc="-5"/>
              <a:t>para</a:t>
            </a:r>
            <a:r>
              <a:rPr dirty="0" spc="-25"/>
              <a:t> </a:t>
            </a:r>
            <a:r>
              <a:rPr dirty="0" spc="-5"/>
              <a:t>evitarlo: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15593" y="3308172"/>
            <a:ext cx="7226934" cy="16446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48615" marR="5080" indent="-336550">
              <a:lnSpc>
                <a:spcPct val="151800"/>
              </a:lnSpc>
              <a:spcBef>
                <a:spcPts val="100"/>
              </a:spcBef>
              <a:buChar char="○"/>
              <a:tabLst>
                <a:tab pos="347980" algn="l"/>
                <a:tab pos="34925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Asegurat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qu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 tarea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dirty="0" sz="1400" spc="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qu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ejecute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 u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n 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400" spc="-5">
                <a:solidFill>
                  <a:srgbClr val="FFFFFF"/>
                </a:solidFill>
                <a:latin typeface="Consolas"/>
                <a:cs typeface="Consolas"/>
              </a:rPr>
              <a:t> strea</a:t>
            </a:r>
            <a:r>
              <a:rPr dirty="0" sz="1400">
                <a:solidFill>
                  <a:srgbClr val="FFFFFF"/>
                </a:solidFill>
                <a:latin typeface="Consolas"/>
                <a:cs typeface="Consolas"/>
              </a:rPr>
              <a:t>m</a:t>
            </a:r>
            <a:r>
              <a:rPr dirty="0" sz="1400" spc="-36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termine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 e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 u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 tiempo 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razonable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  <a:p>
            <a:pPr marL="348615" indent="-336550">
              <a:lnSpc>
                <a:spcPct val="100000"/>
              </a:lnSpc>
              <a:spcBef>
                <a:spcPts val="870"/>
              </a:spcBef>
              <a:buClr>
                <a:srgbClr val="ADADAD"/>
              </a:buClr>
              <a:buChar char="○"/>
              <a:tabLst>
                <a:tab pos="347980" algn="l"/>
                <a:tab pos="349250" algn="l"/>
              </a:tabLst>
            </a:pP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Aumentar</a:t>
            </a:r>
            <a:r>
              <a:rPr dirty="0" sz="1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el</a:t>
            </a:r>
            <a:r>
              <a:rPr dirty="0" sz="1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tamaño</a:t>
            </a:r>
            <a:r>
              <a:rPr dirty="0" sz="1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del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pool</a:t>
            </a:r>
            <a:r>
              <a:rPr dirty="0" sz="1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con</a:t>
            </a:r>
            <a:r>
              <a:rPr dirty="0" sz="14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propiedad:</a:t>
            </a:r>
            <a:endParaRPr sz="1400">
              <a:latin typeface="Arial"/>
              <a:cs typeface="Arial"/>
            </a:endParaRPr>
          </a:p>
          <a:p>
            <a:pPr marL="348615">
              <a:lnSpc>
                <a:spcPct val="100000"/>
              </a:lnSpc>
              <a:spcBef>
                <a:spcPts val="870"/>
              </a:spcBef>
            </a:pPr>
            <a:r>
              <a:rPr dirty="0" sz="1400" spc="-5">
                <a:solidFill>
                  <a:srgbClr val="A9B7C6"/>
                </a:solidFill>
                <a:latin typeface="Consolas"/>
                <a:cs typeface="Consolas"/>
              </a:rPr>
              <a:t>-Djava.util.concurrent.ForkJoinPool.common.parallelism=50</a:t>
            </a:r>
            <a:endParaRPr sz="1400">
              <a:latin typeface="Consolas"/>
              <a:cs typeface="Consolas"/>
            </a:endParaRPr>
          </a:p>
          <a:p>
            <a:pPr marL="348615" indent="-336550">
              <a:lnSpc>
                <a:spcPct val="100000"/>
              </a:lnSpc>
              <a:spcBef>
                <a:spcPts val="870"/>
              </a:spcBef>
              <a:buChar char="○"/>
              <a:tabLst>
                <a:tab pos="347980" algn="l"/>
                <a:tab pos="349250" algn="l"/>
              </a:tabLst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Otra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alternativa</a:t>
            </a:r>
            <a:r>
              <a:rPr dirty="0" sz="14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400" spc="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usar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una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nueva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instancia</a:t>
            </a:r>
            <a:r>
              <a:rPr dirty="0" sz="1400" spc="-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400" spc="-5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dirty="0" sz="14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ForkJoinPool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192733"/>
            <a:ext cx="8069580" cy="3359150"/>
          </a:xfrm>
          <a:prstGeom prst="rect">
            <a:avLst/>
          </a:prstGeom>
        </p:spPr>
        <p:txBody>
          <a:bodyPr wrap="square" lIns="0" tIns="3936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09"/>
              </a:spcBef>
            </a:pPr>
            <a:r>
              <a:rPr dirty="0" sz="1200" spc="-5">
                <a:solidFill>
                  <a:srgbClr val="FAD430"/>
                </a:solidFill>
                <a:latin typeface="Consolas"/>
                <a:cs typeface="Consolas"/>
              </a:rPr>
              <a:t>@Test</a:t>
            </a:r>
            <a:endParaRPr sz="1200">
              <a:latin typeface="Consolas"/>
              <a:cs typeface="Consolas"/>
            </a:endParaRPr>
          </a:p>
          <a:p>
            <a:pPr marL="179705" marR="3105785" indent="-16764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 void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testCountPrimesUsingParallelStreamFromNewPool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 </a:t>
            </a:r>
            <a:r>
              <a:rPr dirty="0" sz="1200" spc="-64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Prepare</a:t>
            </a:r>
            <a:endParaRPr sz="1200">
              <a:latin typeface="Consolas"/>
              <a:cs typeface="Consolas"/>
            </a:endParaRPr>
          </a:p>
          <a:p>
            <a:pPr marL="263525" marR="3775075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final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Integer</a:t>
            </a:r>
            <a:r>
              <a:rPr dirty="0" sz="1200" spc="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10000000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POOL_SIZE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10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ForkJoinPool</a:t>
            </a:r>
            <a:r>
              <a:rPr dirty="0" sz="1200" spc="5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ForkJoinPool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POOL_SIZE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5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Perform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09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15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(()</a:t>
            </a:r>
            <a:r>
              <a:rPr dirty="0" sz="1200" spc="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 spc="10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range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MAX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filter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isPrime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5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//</a:t>
            </a:r>
            <a:r>
              <a:rPr dirty="0" sz="1200" spc="-65">
                <a:solidFill>
                  <a:srgbClr val="546E79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546E79"/>
                </a:solidFill>
                <a:latin typeface="Consolas"/>
                <a:cs typeface="Consolas"/>
              </a:rPr>
              <a:t>Asserts</a:t>
            </a:r>
            <a:endParaRPr sz="1200">
              <a:latin typeface="Consolas"/>
              <a:cs typeface="Consolas"/>
            </a:endParaRPr>
          </a:p>
          <a:p>
            <a:pPr marL="263525" marR="2266950">
              <a:lnSpc>
                <a:spcPct val="114599"/>
              </a:lnSpc>
            </a:pP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getParallelism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equalTo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POOL_SIZE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 </a:t>
            </a:r>
            <a:r>
              <a:rPr dirty="0" sz="120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assertThat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stopwatch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elapsed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 i="1">
                <a:solidFill>
                  <a:srgbClr val="F67668"/>
                </a:solidFill>
                <a:latin typeface="Consolas"/>
                <a:cs typeface="Consolas"/>
              </a:rPr>
              <a:t>MILLISECONDS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is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lessThan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15000L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50">
              <a:latin typeface="Consolas"/>
              <a:cs typeface="Consolas"/>
            </a:endParaRPr>
          </a:p>
          <a:p>
            <a:pPr marL="179705" indent="-167640">
              <a:lnSpc>
                <a:spcPct val="100000"/>
              </a:lnSpc>
              <a:buChar char="&gt;"/>
              <a:tabLst>
                <a:tab pos="180340" algn="l"/>
              </a:tabLst>
            </a:pP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Parallel</a:t>
            </a:r>
            <a:r>
              <a:rPr dirty="0" sz="1200" spc="-1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stream</a:t>
            </a:r>
            <a:r>
              <a:rPr dirty="0" sz="1200" spc="-1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from</a:t>
            </a:r>
            <a:r>
              <a:rPr dirty="0" sz="1200" spc="-1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new</a:t>
            </a:r>
            <a:r>
              <a:rPr dirty="0" sz="1200" spc="-1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pool(10)</a:t>
            </a:r>
            <a:r>
              <a:rPr dirty="0" sz="1200" spc="-1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time:</a:t>
            </a:r>
            <a:r>
              <a:rPr dirty="0" sz="1200" spc="-15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spc="-5" b="1">
                <a:solidFill>
                  <a:srgbClr val="CAD3DE"/>
                </a:solidFill>
                <a:latin typeface="Consolas"/>
                <a:cs typeface="Consolas"/>
              </a:rPr>
              <a:t>13.42</a:t>
            </a:r>
            <a:r>
              <a:rPr dirty="0" sz="1200" spc="-10" b="1">
                <a:solidFill>
                  <a:srgbClr val="CAD3DE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CAD3DE"/>
                </a:solidFill>
                <a:latin typeface="Consolas"/>
                <a:cs typeface="Consolas"/>
              </a:rPr>
              <a:t>s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267155"/>
            <a:ext cx="7818120" cy="31324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Uti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49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podemo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simplificar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invocacion: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35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3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class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ForkJoinUtils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431165" marR="2350770" indent="-167640">
              <a:lnSpc>
                <a:spcPct val="114599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public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static</a:t>
            </a:r>
            <a:r>
              <a:rPr dirty="0" sz="1200" spc="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&gt; </a:t>
            </a:r>
            <a:r>
              <a:rPr dirty="0" sz="12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int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poolSize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C3E78D"/>
                </a:solidFill>
                <a:latin typeface="Consolas"/>
                <a:cs typeface="Consolas"/>
              </a:rPr>
              <a:t>Callable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&lt;</a:t>
            </a:r>
            <a:r>
              <a:rPr dirty="0" sz="1200" spc="-5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200" spc="-5" b="1">
                <a:solidFill>
                  <a:srgbClr val="80CBC4"/>
                </a:solidFill>
                <a:latin typeface="Consolas"/>
                <a:cs typeface="Consolas"/>
              </a:rPr>
              <a:t>&gt;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callable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 </a:t>
            </a:r>
            <a:r>
              <a:rPr dirty="0" sz="1200" spc="-645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throws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ExecutionException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InterruptedException</a:t>
            </a:r>
            <a:r>
              <a:rPr dirty="0" sz="1200" spc="3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{</a:t>
            </a:r>
            <a:endParaRPr sz="12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21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return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</a:t>
            </a:r>
            <a:r>
              <a:rPr dirty="0" sz="1200" spc="1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ForkJoinPool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poolSize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F5370"/>
                </a:solidFill>
                <a:latin typeface="Consolas"/>
                <a:cs typeface="Consolas"/>
              </a:rPr>
              <a:t>callable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get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263525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>
                <a:solidFill>
                  <a:srgbClr val="CAD3DE"/>
                </a:solidFill>
                <a:latin typeface="Consolas"/>
                <a:cs typeface="Consolas"/>
              </a:rPr>
              <a:t>}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import</a:t>
            </a:r>
            <a:r>
              <a:rPr dirty="0" sz="1200" spc="-25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static</a:t>
            </a:r>
            <a:r>
              <a:rPr dirty="0" sz="120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com.nonosoft.ForkJoinUtils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210"/>
              </a:spcBef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submit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POOL_SIZE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10">
                <a:solidFill>
                  <a:srgbClr val="78819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-&gt;</a:t>
            </a:r>
            <a:r>
              <a:rPr dirty="0" sz="1200" spc="5">
                <a:solidFill>
                  <a:srgbClr val="C3CEE3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range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10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B388C5"/>
                </a:solidFill>
                <a:latin typeface="Consolas"/>
                <a:cs typeface="Consolas"/>
              </a:rPr>
              <a:t>MAX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filter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isPrime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count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Seria</a:t>
            </a:r>
            <a:r>
              <a:rPr dirty="0" sz="1800" spc="-3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genial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poder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hacer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esto: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1435"/>
              </a:lnSpc>
              <a:spcBef>
                <a:spcPts val="1435"/>
              </a:spcBef>
            </a:pPr>
            <a:r>
              <a:rPr dirty="0" sz="1200" spc="-5">
                <a:solidFill>
                  <a:srgbClr val="FFCB6B"/>
                </a:solidFill>
                <a:latin typeface="Consolas"/>
                <a:cs typeface="Consolas"/>
              </a:rPr>
              <a:t>ForkJoinPool</a:t>
            </a:r>
            <a:r>
              <a:rPr dirty="0" sz="1200" spc="10">
                <a:solidFill>
                  <a:srgbClr val="FFCB6B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-10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new</a:t>
            </a:r>
            <a:r>
              <a:rPr dirty="0" sz="1200" spc="-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ForkJoinPool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POOL_SIZE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  <a:p>
            <a:pPr marL="12700">
              <a:lnSpc>
                <a:spcPts val="1430"/>
              </a:lnSpc>
            </a:pP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long</a:t>
            </a:r>
            <a:r>
              <a:rPr dirty="0" sz="1200" spc="10">
                <a:solidFill>
                  <a:srgbClr val="C792EA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count</a:t>
            </a:r>
            <a:r>
              <a:rPr dirty="0" sz="1200" spc="10">
                <a:solidFill>
                  <a:srgbClr val="92BDEC"/>
                </a:solidFill>
                <a:latin typeface="Consolas"/>
                <a:cs typeface="Consolas"/>
              </a:rPr>
              <a:t> </a:t>
            </a:r>
            <a:r>
              <a:rPr dirty="0" sz="1200" b="1">
                <a:solidFill>
                  <a:srgbClr val="80CBC4"/>
                </a:solidFill>
                <a:latin typeface="Consolas"/>
                <a:cs typeface="Consolas"/>
              </a:rPr>
              <a:t>=</a:t>
            </a:r>
            <a:r>
              <a:rPr dirty="0" sz="1200" spc="5" b="1">
                <a:solidFill>
                  <a:srgbClr val="80CBC4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8DC4F0"/>
                </a:solidFill>
                <a:latin typeface="Consolas"/>
                <a:cs typeface="Consolas"/>
              </a:rPr>
              <a:t>range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F67668"/>
                </a:solidFill>
                <a:latin typeface="Consolas"/>
                <a:cs typeface="Consolas"/>
              </a:rPr>
              <a:t>1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,</a:t>
            </a:r>
            <a:r>
              <a:rPr dirty="0" sz="1200" spc="5">
                <a:solidFill>
                  <a:srgbClr val="A7DBD8"/>
                </a:solidFill>
                <a:latin typeface="Consolas"/>
                <a:cs typeface="Consolas"/>
              </a:rPr>
              <a:t> 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MAX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parallel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92BDEC"/>
                </a:solidFill>
                <a:latin typeface="Consolas"/>
                <a:cs typeface="Consolas"/>
              </a:rPr>
              <a:t>pool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.filter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</a:t>
            </a:r>
            <a:r>
              <a:rPr dirty="0" sz="1200" spc="-5">
                <a:solidFill>
                  <a:srgbClr val="C792EA"/>
                </a:solidFill>
                <a:latin typeface="Consolas"/>
                <a:cs typeface="Consolas"/>
              </a:rPr>
              <a:t>this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::</a:t>
            </a:r>
            <a:r>
              <a:rPr dirty="0" sz="1200" spc="-5">
                <a:solidFill>
                  <a:srgbClr val="82B1FF"/>
                </a:solidFill>
                <a:latin typeface="Consolas"/>
                <a:cs typeface="Consolas"/>
              </a:rPr>
              <a:t>isPrime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)</a:t>
            </a:r>
            <a:r>
              <a:rPr dirty="0" sz="1200" spc="-5">
                <a:solidFill>
                  <a:srgbClr val="C3CEE3"/>
                </a:solidFill>
                <a:latin typeface="Consolas"/>
                <a:cs typeface="Consolas"/>
              </a:rPr>
              <a:t>.count</a:t>
            </a:r>
            <a:r>
              <a:rPr dirty="0" sz="1200" spc="-5">
                <a:solidFill>
                  <a:srgbClr val="788194"/>
                </a:solidFill>
                <a:latin typeface="Consolas"/>
                <a:cs typeface="Consolas"/>
              </a:rPr>
              <a:t>())</a:t>
            </a:r>
            <a:r>
              <a:rPr dirty="0" sz="1200" spc="-5">
                <a:solidFill>
                  <a:srgbClr val="A7DBD8"/>
                </a:solidFill>
                <a:latin typeface="Consolas"/>
                <a:cs typeface="Consolas"/>
              </a:rPr>
              <a:t>;</a:t>
            </a:r>
            <a:endParaRPr sz="1200">
              <a:latin typeface="Consolas"/>
              <a:cs typeface="Consola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407479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Parallel</a:t>
            </a:r>
            <a:r>
              <a:rPr dirty="0" spc="-40"/>
              <a:t> </a:t>
            </a:r>
            <a:r>
              <a:rPr dirty="0"/>
              <a:t>streams</a:t>
            </a:r>
            <a:r>
              <a:rPr dirty="0" spc="-30"/>
              <a:t> </a:t>
            </a:r>
            <a:r>
              <a:rPr dirty="0"/>
              <a:t>-</a:t>
            </a:r>
            <a:r>
              <a:rPr dirty="0" spc="15"/>
              <a:t> </a:t>
            </a:r>
            <a:r>
              <a:rPr dirty="0" sz="2000" spc="-5" b="1">
                <a:latin typeface="Arial"/>
                <a:cs typeface="Arial"/>
              </a:rPr>
              <a:t>Examples</a:t>
            </a:r>
            <a:endParaRPr sz="2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56055"/>
            <a:ext cx="8271509" cy="2331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¿Entonces</a:t>
            </a:r>
            <a:r>
              <a:rPr dirty="0" sz="18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cuando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uso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sincronización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cuando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no?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44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Evitemos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usarla,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cuello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botella.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El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confinamiento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mejor.</a:t>
            </a:r>
            <a:endParaRPr sz="1800">
              <a:latin typeface="Arial"/>
              <a:cs typeface="Arial"/>
            </a:endParaRPr>
          </a:p>
          <a:p>
            <a:pPr marL="469900" marR="157480" indent="-367030">
              <a:lnSpc>
                <a:spcPct val="114599"/>
              </a:lnSpc>
              <a:spcBef>
                <a:spcPts val="2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 hay que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sincronizar,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 estructuras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Threadsafe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(No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reinventar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la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rueda).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Sincronizar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mano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es propenso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errores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difíciles 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detectar.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Cuando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sea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necesario implementar una estructura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Threadsafe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seguro vas a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synchronize</a:t>
            </a:r>
            <a:r>
              <a:rPr dirty="0" sz="1800" spc="15">
                <a:solidFill>
                  <a:srgbClr val="FFFFFF"/>
                </a:solidFill>
                <a:latin typeface="Consolas"/>
                <a:cs typeface="Consolas"/>
              </a:rPr>
              <a:t>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wai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notif</a:t>
            </a:r>
            <a:r>
              <a:rPr dirty="0" sz="1800" spc="5">
                <a:solidFill>
                  <a:srgbClr val="FFFFFF"/>
                </a:solidFill>
                <a:latin typeface="Consolas"/>
                <a:cs typeface="Consolas"/>
              </a:rPr>
              <a:t>y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,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fork/joi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vez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hag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falt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  compones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otras estructuras</a:t>
            </a:r>
            <a:r>
              <a:rPr dirty="0" sz="1800" spc="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Arial"/>
                <a:cs typeface="Arial"/>
              </a:rPr>
              <a:t>Threadsafe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5963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Conclusiones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12875"/>
            <a:ext cx="8220709" cy="3003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169670">
              <a:lnSpc>
                <a:spcPct val="1157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Si puedo usar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tanto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ExecutorService como Parallel Streams para </a:t>
            </a:r>
            <a:r>
              <a:rPr dirty="0" sz="1800" spc="-4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PARALELIZAR</a:t>
            </a:r>
            <a:r>
              <a:rPr dirty="0" sz="1800" spc="-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trabajo,</a:t>
            </a:r>
            <a:r>
              <a:rPr dirty="0" sz="1800" spc="48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¿Cuál es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la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principal diferencia?</a:t>
            </a:r>
            <a:endParaRPr sz="1800">
              <a:latin typeface="Arial"/>
              <a:cs typeface="Arial"/>
            </a:endParaRPr>
          </a:p>
          <a:p>
            <a:pPr marL="469900" marR="5080" indent="-367030">
              <a:lnSpc>
                <a:spcPct val="115700"/>
              </a:lnSpc>
              <a:spcBef>
                <a:spcPts val="1075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método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super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declarativ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pode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hace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mismo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qu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poc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código.</a:t>
            </a:r>
            <a:endParaRPr sz="1800">
              <a:latin typeface="Arial"/>
              <a:cs typeface="Arial"/>
            </a:endParaRPr>
          </a:p>
          <a:p>
            <a:pPr marL="469900" marR="360045" indent="-367030">
              <a:lnSpc>
                <a:spcPct val="114599"/>
              </a:lnSpc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adecuad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requiere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lanza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no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importa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ejecutan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 paralelo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no.</a:t>
            </a:r>
            <a:endParaRPr sz="1800">
              <a:latin typeface="Arial"/>
              <a:cs typeface="Arial"/>
            </a:endParaRPr>
          </a:p>
          <a:p>
            <a:pPr marL="469900" marR="215900" indent="-367030">
              <a:lnSpc>
                <a:spcPct val="114599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Si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mis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bloquea en espera de un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recurso,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 tiene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 sentido </a:t>
            </a:r>
            <a:r>
              <a:rPr dirty="0" sz="1800" spc="-49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paralelizar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dedicas procesador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tareas que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no lo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usan.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i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tarea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CPU-boun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d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usa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r</a:t>
            </a:r>
            <a:r>
              <a:rPr dirty="0" sz="18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buen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opción.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5963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Conclusiones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12875"/>
            <a:ext cx="8121650" cy="2517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34975">
              <a:lnSpc>
                <a:spcPct val="1157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¿Que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diferencias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hay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tiempos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de ejecución</a:t>
            </a:r>
            <a:r>
              <a:rPr dirty="0" sz="18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entre</a:t>
            </a:r>
            <a:r>
              <a:rPr dirty="0" sz="1800" spc="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ExecutorService</a:t>
            </a:r>
            <a:r>
              <a:rPr dirty="0" sz="1800" spc="-5" b="1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dirty="0" sz="1800" spc="-484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Fork/joi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n</a:t>
            </a:r>
            <a:r>
              <a:rPr dirty="0" sz="1800" spc="-480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 spc="3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b="1">
                <a:solidFill>
                  <a:srgbClr val="FFFFFF"/>
                </a:solidFill>
                <a:latin typeface="Arial"/>
                <a:cs typeface="Arial"/>
              </a:rPr>
              <a:t>?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15"/>
              </a:spcBef>
            </a:pPr>
            <a:r>
              <a:rPr dirty="0" sz="1800" spc="-5" b="1">
                <a:solidFill>
                  <a:srgbClr val="FFF1CC"/>
                </a:solidFill>
                <a:latin typeface="Arial"/>
                <a:cs typeface="Arial"/>
              </a:rPr>
              <a:t>Blog.takipi.com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144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Tomaron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2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tareas,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mucho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consumo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CPU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otra 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E/S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intensiva.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4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Todo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sobre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una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máquina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8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núcleos</a:t>
            </a:r>
            <a:r>
              <a:rPr dirty="0" sz="1800" spc="-2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físicos.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Realizaron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variaciones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entre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4,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8,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16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32</a:t>
            </a:r>
            <a:r>
              <a:rPr dirty="0" sz="1800" spc="-1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threads.</a:t>
            </a:r>
            <a:endParaRPr sz="1800">
              <a:latin typeface="Arial"/>
              <a:cs typeface="Arial"/>
            </a:endParaRPr>
          </a:p>
          <a:p>
            <a:pPr marL="469900" indent="-367030">
              <a:lnSpc>
                <a:spcPct val="100000"/>
              </a:lnSpc>
              <a:spcBef>
                <a:spcPts val="315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260</a:t>
            </a:r>
            <a:r>
              <a:rPr dirty="0" sz="1800" spc="-5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pruebas.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4444188"/>
            <a:ext cx="8071484" cy="2387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5">
                <a:solidFill>
                  <a:srgbClr val="ADADAD"/>
                </a:solidFill>
                <a:latin typeface="Arial"/>
                <a:cs typeface="Arial"/>
              </a:rPr>
              <a:t>Ver:</a:t>
            </a:r>
            <a:r>
              <a:rPr dirty="0" sz="140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Framework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Fork/Join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vs.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flujos paralelos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vs.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ExecutorService: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el benchmark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definitivo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al</a:t>
            </a:r>
            <a:r>
              <a:rPr dirty="0" u="heavy" sz="1400" spc="-10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 </a:t>
            </a:r>
            <a:r>
              <a:rPr dirty="0" u="heavy" sz="1400" spc="-5">
                <a:solidFill>
                  <a:srgbClr val="4DD0E1"/>
                </a:solidFill>
                <a:uFill>
                  <a:solidFill>
                    <a:srgbClr val="4DD0E1"/>
                  </a:solidFill>
                </a:uFill>
                <a:latin typeface="Arial"/>
                <a:cs typeface="Arial"/>
                <a:hlinkClick r:id="rId2"/>
              </a:rPr>
              <a:t>Fork/Join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5963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Conclusiones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377265"/>
            <a:ext cx="7856855" cy="692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9400"/>
              </a:lnSpc>
              <a:spcBef>
                <a:spcPts val="100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I/O Bound: Indexado de un archivo de 6GB con 5.8M de líneas de </a:t>
            </a:r>
            <a:r>
              <a:rPr dirty="0" sz="2000" spc="-5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FFFF"/>
                </a:solidFill>
                <a:latin typeface="Arial"/>
                <a:cs typeface="Arial"/>
              </a:rPr>
              <a:t>texto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503825"/>
            <a:ext cx="21596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Conclusiones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0737" y="2088525"/>
            <a:ext cx="6562525" cy="2852774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405840"/>
            <a:ext cx="597852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CPU</a:t>
            </a:r>
            <a:r>
              <a:rPr dirty="0" sz="20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Bound:</a:t>
            </a:r>
            <a:r>
              <a:rPr dirty="0" sz="20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1.530.692.068.127.007.263</a:t>
            </a:r>
            <a:r>
              <a:rPr dirty="0" sz="2000" spc="-2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dirty="0" sz="20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primo?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503825"/>
            <a:ext cx="21596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Conclusiones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5350" y="1937249"/>
            <a:ext cx="5813299" cy="3052574"/>
          </a:xfrm>
          <a:prstGeom prst="rect">
            <a:avLst/>
          </a:prstGeom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1405840"/>
            <a:ext cx="8338184" cy="3063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Caso</a:t>
            </a:r>
            <a:r>
              <a:rPr dirty="0" sz="20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I/O</a:t>
            </a:r>
            <a:r>
              <a:rPr dirty="0" sz="20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Bound</a:t>
            </a:r>
            <a:endParaRPr sz="2000">
              <a:latin typeface="Arial"/>
              <a:cs typeface="Arial"/>
            </a:endParaRPr>
          </a:p>
          <a:p>
            <a:pPr marL="469900" marR="5080" indent="-367030">
              <a:lnSpc>
                <a:spcPct val="111100"/>
              </a:lnSpc>
              <a:spcBef>
                <a:spcPts val="1490"/>
              </a:spcBef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Lo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mejores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tiempo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lograro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3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con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u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poo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l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size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de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16 threads.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35"/>
              </a:spcBef>
            </a:pP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Caso</a:t>
            </a:r>
            <a:r>
              <a:rPr dirty="0" sz="20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CPU</a:t>
            </a:r>
            <a:r>
              <a:rPr dirty="0" sz="2000" spc="-3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FFFFFF"/>
                </a:solidFill>
                <a:latin typeface="Arial"/>
                <a:cs typeface="Arial"/>
              </a:rPr>
              <a:t>Bound</a:t>
            </a:r>
            <a:endParaRPr sz="2000">
              <a:latin typeface="Arial"/>
              <a:cs typeface="Arial"/>
            </a:endParaRPr>
          </a:p>
          <a:p>
            <a:pPr marL="469900" marR="461009" indent="-367030">
              <a:lnSpc>
                <a:spcPct val="111100"/>
              </a:lnSpc>
              <a:spcBef>
                <a:spcPts val="1490"/>
              </a:spcBef>
              <a:buClr>
                <a:srgbClr val="ADADAD"/>
              </a:buClr>
              <a:buFont typeface="Arial"/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ExecutorServic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e</a:t>
            </a:r>
            <a:r>
              <a:rPr dirty="0" sz="1800" spc="-475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y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tien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prácticament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mismos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tiempos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cuando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el pool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size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es de 16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threads.</a:t>
            </a:r>
            <a:endParaRPr sz="1800">
              <a:latin typeface="Arial"/>
              <a:cs typeface="Arial"/>
            </a:endParaRPr>
          </a:p>
          <a:p>
            <a:pPr marL="469900" marR="198120" indent="-367030">
              <a:lnSpc>
                <a:spcPct val="111100"/>
              </a:lnSpc>
              <a:buChar char="●"/>
              <a:tabLst>
                <a:tab pos="469265" algn="l"/>
                <a:tab pos="469900" algn="l"/>
              </a:tabLst>
            </a:pP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n</a:t>
            </a:r>
            <a:r>
              <a:rPr dirty="0" sz="1800" spc="-10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toda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a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variaciones</a:t>
            </a:r>
            <a:r>
              <a:rPr dirty="0" sz="1800" spc="2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Paralle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l</a:t>
            </a:r>
            <a:r>
              <a:rPr dirty="0" sz="1800" spc="-5">
                <a:solidFill>
                  <a:srgbClr val="FFFFFF"/>
                </a:solidFill>
                <a:latin typeface="Consolas"/>
                <a:cs typeface="Consolas"/>
              </a:rPr>
              <a:t> Stream</a:t>
            </a:r>
            <a:r>
              <a:rPr dirty="0" sz="1800">
                <a:solidFill>
                  <a:srgbClr val="FFFFFF"/>
                </a:solidFill>
                <a:latin typeface="Consolas"/>
                <a:cs typeface="Consolas"/>
              </a:rPr>
              <a:t>s</a:t>
            </a:r>
            <a:r>
              <a:rPr dirty="0" sz="1800" spc="-459">
                <a:solidFill>
                  <a:srgbClr val="FFFFFF"/>
                </a:solidFill>
                <a:latin typeface="Consolas"/>
                <a:cs typeface="Consolas"/>
              </a:rPr>
              <a:t>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tuv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o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prácticament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e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lo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s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 </a:t>
            </a:r>
            <a:r>
              <a:rPr dirty="0" sz="1800">
                <a:solidFill>
                  <a:srgbClr val="ADADAD"/>
                </a:solidFill>
                <a:latin typeface="Arial"/>
                <a:cs typeface="Arial"/>
              </a:rPr>
              <a:t>mejores  </a:t>
            </a:r>
            <a:r>
              <a:rPr dirty="0" sz="1800" spc="-5">
                <a:solidFill>
                  <a:srgbClr val="ADADAD"/>
                </a:solidFill>
                <a:latin typeface="Arial"/>
                <a:cs typeface="Arial"/>
              </a:rPr>
              <a:t>tiempos.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4725" y="503825"/>
            <a:ext cx="215963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Conclusiones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25" y="503825"/>
            <a:ext cx="2159635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5">
                <a:solidFill>
                  <a:srgbClr val="FFFFFF"/>
                </a:solidFill>
                <a:latin typeface="Arial"/>
                <a:cs typeface="Arial"/>
              </a:rPr>
              <a:t>Conclusiones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4725" y="1168603"/>
            <a:ext cx="8295005" cy="1168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3599"/>
              </a:lnSpc>
              <a:spcBef>
                <a:spcPts val="100"/>
              </a:spcBef>
            </a:pP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Finalmente, estas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son reglas a seguir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para lograr procesos </a:t>
            </a:r>
            <a:r>
              <a:rPr dirty="0" sz="2200">
                <a:solidFill>
                  <a:srgbClr val="CCCCCC"/>
                </a:solidFill>
                <a:latin typeface="Arial"/>
                <a:cs typeface="Arial"/>
              </a:rPr>
              <a:t>más </a:t>
            </a:r>
            <a:r>
              <a:rPr dirty="0" sz="2200" spc="5">
                <a:solidFill>
                  <a:srgbClr val="CCCCCC"/>
                </a:solidFill>
                <a:latin typeface="Arial"/>
                <a:cs typeface="Arial"/>
              </a:rPr>
              <a:t> </a:t>
            </a:r>
            <a:r>
              <a:rPr dirty="0" sz="2200" spc="-5">
                <a:solidFill>
                  <a:srgbClr val="CCCCCC"/>
                </a:solidFill>
                <a:latin typeface="Arial"/>
                <a:cs typeface="Arial"/>
              </a:rPr>
              <a:t>eficientes, pero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siempre la mejor </a:t>
            </a:r>
            <a:r>
              <a:rPr dirty="0" sz="2200" b="1">
                <a:solidFill>
                  <a:srgbClr val="FFFFFF"/>
                </a:solidFill>
                <a:latin typeface="Arial"/>
                <a:cs typeface="Arial"/>
              </a:rPr>
              <a:t>forma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de asegurar una mejora </a:t>
            </a:r>
            <a:r>
              <a:rPr dirty="0" sz="2200" spc="-6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dirty="0" sz="2200" spc="-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2200" spc="-5" b="1">
                <a:solidFill>
                  <a:srgbClr val="FFFFFF"/>
                </a:solidFill>
                <a:latin typeface="Arial"/>
                <a:cs typeface="Arial"/>
              </a:rPr>
              <a:t>medir</a:t>
            </a:r>
            <a:r>
              <a:rPr dirty="0" sz="2200" spc="-5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92175" y="2856925"/>
            <a:ext cx="1986724" cy="742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58300" y="2856925"/>
            <a:ext cx="796369" cy="7686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74650" y="2907250"/>
            <a:ext cx="2122450" cy="7183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PresentationFormat>On-screen Show (4:3)</PresentationFormat>
  <ScaleCrop>false</ScaleCrop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2021-05-22T04:51:55Z</dcterms:created>
  <dcterms:modified xsi:type="dcterms:W3CDTF">2021-05-22T04:51:55Z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